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Lst>
  <p:notesMasterIdLst>
    <p:notesMasterId r:id="rId22"/>
  </p:notesMasterIdLst>
  <p:sldIdLst>
    <p:sldId id="269" r:id="rId3"/>
    <p:sldId id="267" r:id="rId4"/>
    <p:sldId id="268" r:id="rId5"/>
    <p:sldId id="256" r:id="rId6"/>
    <p:sldId id="257" r:id="rId7"/>
    <p:sldId id="258" r:id="rId8"/>
    <p:sldId id="259" r:id="rId9"/>
    <p:sldId id="270" r:id="rId10"/>
    <p:sldId id="274" r:id="rId11"/>
    <p:sldId id="271" r:id="rId12"/>
    <p:sldId id="272" r:id="rId13"/>
    <p:sldId id="273" r:id="rId14"/>
    <p:sldId id="260" r:id="rId15"/>
    <p:sldId id="261" r:id="rId16"/>
    <p:sldId id="262" r:id="rId17"/>
    <p:sldId id="263" r:id="rId18"/>
    <p:sldId id="264" r:id="rId19"/>
    <p:sldId id="265" r:id="rId20"/>
    <p:sldId id="266" r:id="rId21"/>
  </p:sldIdLst>
  <p:sldSz cx="9144000" cy="6858000" type="screen4x3"/>
  <p:notesSz cx="6858000" cy="9144000"/>
  <p:embeddedFontLst>
    <p:embeddedFont>
      <p:font typeface="Aharoni" pitchFamily="2" charset="-79"/>
      <p:bold r:id="rId23"/>
    </p:embeddedFont>
    <p:embeddedFont>
      <p:font typeface="Bloody" pitchFamily="2" charset="0"/>
      <p:regular r:id="rId24"/>
    </p:embeddedFont>
    <p:embeddedFont>
      <p:font typeface="Cambria" pitchFamily="18" charset="0"/>
      <p:regular r:id="rId25"/>
      <p:bold r:id="rId26"/>
      <p:italic r:id="rId27"/>
      <p:boldItalic r:id="rId28"/>
    </p:embeddedFont>
    <p:embeddedFont>
      <p:font typeface="Forte" pitchFamily="66" charset="0"/>
      <p:regular r:id="rId29"/>
    </p:embeddedFont>
    <p:embeddedFont>
      <p:font typeface="Calibri" pitchFamily="34" charset="0"/>
      <p:regular r:id="rId30"/>
      <p:bold r:id="rId31"/>
      <p:italic r:id="rId32"/>
      <p:boldItalic r:id="rId33"/>
    </p:embeddedFont>
    <p:embeddedFont>
      <p:font typeface="Andalus" pitchFamily="18" charset="-78"/>
      <p:regular r:id="rId34"/>
    </p:embeddedFont>
    <p:embeddedFont>
      <p:font typeface="Impact" pitchFamily="34" charset="0"/>
      <p:regular r:id="rId35"/>
    </p:embeddedFont>
    <p:embeddedFont>
      <p:font typeface="Corbel" pitchFamily="34" charset="0"/>
      <p:regular r:id="rId36"/>
      <p:bold r:id="rId37"/>
      <p:italic r:id="rId38"/>
      <p:boldItalic r:id="rId39"/>
    </p:embeddedFont>
    <p:embeddedFont>
      <p:font typeface="Arial Rounded MT Bold" pitchFamily="34"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0101"/>
    <a:srgbClr val="9D0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647" autoAdjust="0"/>
  </p:normalViewPr>
  <p:slideViewPr>
    <p:cSldViewPr>
      <p:cViewPr varScale="1">
        <p:scale>
          <a:sx n="51" d="100"/>
          <a:sy n="51" d="100"/>
        </p:scale>
        <p:origin x="-36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2.fntdata"/><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290B90-8DB3-4EC5-AA2E-FB9004388ED2}" type="datetimeFigureOut">
              <a:rPr lang="en-US" smtClean="0"/>
              <a:t>7/28/2012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51879A-0C3B-4686-A593-724C63113604}" type="slidenum">
              <a:rPr lang="en-US" smtClean="0"/>
              <a:t>‹#›</a:t>
            </a:fld>
            <a:endParaRPr lang="en-US"/>
          </a:p>
        </p:txBody>
      </p:sp>
    </p:spTree>
    <p:extLst>
      <p:ext uri="{BB962C8B-B14F-4D97-AF65-F5344CB8AC3E}">
        <p14:creationId xmlns:p14="http://schemas.microsoft.com/office/powerpoint/2010/main" val="3622866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Influenced by the thoughts expressed by Alexander Campbell</a:t>
            </a:r>
            <a:r>
              <a:rPr lang="en-US" baseline="0" dirty="0" smtClean="0"/>
              <a:t> in his famous sermon on the Law.</a:t>
            </a:r>
            <a:endParaRPr lang="en-US" dirty="0"/>
          </a:p>
        </p:txBody>
      </p:sp>
      <p:sp>
        <p:nvSpPr>
          <p:cNvPr id="4" name="Slide Number Placeholder 3"/>
          <p:cNvSpPr>
            <a:spLocks noGrp="1"/>
          </p:cNvSpPr>
          <p:nvPr>
            <p:ph type="sldNum" sz="quarter" idx="10"/>
          </p:nvPr>
        </p:nvSpPr>
        <p:spPr/>
        <p:txBody>
          <a:bodyPr/>
          <a:lstStyle/>
          <a:p>
            <a:fld id="{2C8D63A9-97D6-40C6-B435-09F565C3FA86}"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3197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J.W</a:t>
            </a:r>
            <a:r>
              <a:rPr lang="en-US" dirty="0" smtClean="0"/>
              <a:t>. </a:t>
            </a:r>
            <a:r>
              <a:rPr lang="en-US" dirty="0" err="1" smtClean="0"/>
              <a:t>McGarvey</a:t>
            </a:r>
            <a:r>
              <a:rPr lang="en-US" dirty="0" smtClean="0"/>
              <a:t> observed</a:t>
            </a:r>
            <a:r>
              <a:rPr lang="en-US" baseline="0" dirty="0" smtClean="0"/>
              <a:t> that there were cases where criminals stayed on the cross for a week and rarely anyone died on the first day. The thieves were still alive, but Jesus was dead. Why?</a:t>
            </a:r>
            <a:endParaRPr lang="en-US" dirty="0" smtClean="0"/>
          </a:p>
        </p:txBody>
      </p:sp>
      <p:sp>
        <p:nvSpPr>
          <p:cNvPr id="4" name="Slide Number Placeholder 3"/>
          <p:cNvSpPr>
            <a:spLocks noGrp="1"/>
          </p:cNvSpPr>
          <p:nvPr>
            <p:ph type="sldNum" sz="quarter" idx="10"/>
          </p:nvPr>
        </p:nvSpPr>
        <p:spPr/>
        <p:txBody>
          <a:bodyPr/>
          <a:lstStyle/>
          <a:p>
            <a:fld id="{D451879A-0C3B-4686-A593-724C63113604}" type="slidenum">
              <a:rPr lang="en-US" smtClean="0"/>
              <a:t>9</a:t>
            </a:fld>
            <a:endParaRPr lang="en-US"/>
          </a:p>
        </p:txBody>
      </p:sp>
    </p:spTree>
    <p:extLst>
      <p:ext uri="{BB962C8B-B14F-4D97-AF65-F5344CB8AC3E}">
        <p14:creationId xmlns:p14="http://schemas.microsoft.com/office/powerpoint/2010/main" val="3713119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51879A-0C3B-4686-A593-724C63113604}" type="slidenum">
              <a:rPr lang="en-US" smtClean="0"/>
              <a:t>10</a:t>
            </a:fld>
            <a:endParaRPr lang="en-US"/>
          </a:p>
        </p:txBody>
      </p:sp>
    </p:spTree>
    <p:extLst>
      <p:ext uri="{BB962C8B-B14F-4D97-AF65-F5344CB8AC3E}">
        <p14:creationId xmlns:p14="http://schemas.microsoft.com/office/powerpoint/2010/main" val="4273822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 not the object of divine displeasure. The</a:t>
            </a:r>
            <a:r>
              <a:rPr lang="en-US" baseline="0" dirty="0" smtClean="0"/>
              <a:t> Father was always with Him (Jn. 16:32) and Jesus, while on the cross committed His soul to the Father (</a:t>
            </a:r>
            <a:r>
              <a:rPr lang="en-US" baseline="0" dirty="0" err="1" smtClean="0"/>
              <a:t>Lk</a:t>
            </a:r>
            <a:r>
              <a:rPr lang="en-US" baseline="0" dirty="0" smtClean="0"/>
              <a:t>. 23:46). Some have become so obsessed with making Jesus a curse and sin rather than a pure sin offering, that they blaspheme the Son of God making Him into the greatest sinner ever!</a:t>
            </a:r>
          </a:p>
          <a:p>
            <a:r>
              <a:rPr lang="en-US" baseline="0" dirty="0" smtClean="0"/>
              <a:t>Albert Barnes quotes Martin Luther in his fury to make Jesus our sin substitute, saying…</a:t>
            </a:r>
          </a:p>
          <a:p>
            <a:endParaRPr lang="en-US" baseline="0" dirty="0" smtClean="0"/>
          </a:p>
          <a:p>
            <a:r>
              <a:rPr lang="en-US" baseline="0" dirty="0" smtClean="0"/>
              <a:t>“God, our most merciful Father, sent his only Son into the</a:t>
            </a:r>
          </a:p>
          <a:p>
            <a:r>
              <a:rPr lang="en-US" baseline="0" dirty="0" smtClean="0"/>
              <a:t>         world, and laid upon him all the sins of all men, saying,</a:t>
            </a:r>
          </a:p>
          <a:p>
            <a:r>
              <a:rPr lang="en-US" baseline="0" dirty="0" smtClean="0"/>
              <a:t>         be thou Peter, that denier; Paul, that persecutor,</a:t>
            </a:r>
          </a:p>
          <a:p>
            <a:r>
              <a:rPr lang="en-US" baseline="0" dirty="0" smtClean="0"/>
              <a:t>         blasphemer, and cruel oppressor; David, that adulterer;</a:t>
            </a:r>
          </a:p>
          <a:p>
            <a:r>
              <a:rPr lang="en-US" baseline="0" dirty="0" smtClean="0"/>
              <a:t>         that sinner which did eat the apple in paradise; that thief</a:t>
            </a:r>
          </a:p>
          <a:p>
            <a:r>
              <a:rPr lang="en-US" baseline="0" dirty="0" smtClean="0"/>
              <a:t>         which hanged upon the cross; and briefly, be thou the</a:t>
            </a:r>
          </a:p>
          <a:p>
            <a:r>
              <a:rPr lang="en-US" baseline="0" dirty="0" smtClean="0"/>
              <a:t>         person which hath committed the sins of all men: see,</a:t>
            </a:r>
          </a:p>
          <a:p>
            <a:r>
              <a:rPr lang="en-US" baseline="0" dirty="0" smtClean="0"/>
              <a:t>         therefore, that thou pay and satisfy for them." — </a:t>
            </a:r>
            <a:endParaRPr lang="en-US" dirty="0"/>
          </a:p>
        </p:txBody>
      </p:sp>
      <p:sp>
        <p:nvSpPr>
          <p:cNvPr id="4" name="Slide Number Placeholder 3"/>
          <p:cNvSpPr>
            <a:spLocks noGrp="1"/>
          </p:cNvSpPr>
          <p:nvPr>
            <p:ph type="sldNum" sz="quarter" idx="10"/>
          </p:nvPr>
        </p:nvSpPr>
        <p:spPr/>
        <p:txBody>
          <a:bodyPr/>
          <a:lstStyle/>
          <a:p>
            <a:fld id="{C9A00C0A-1819-4D48-97BB-31B79B591D2F}"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78069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00C0A-1819-4D48-97BB-31B79B591D2F}"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000670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7/28/2012</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1306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7/28/2012</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63401890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7/28/2012</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664905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7/28/2012</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123729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7/28/2012</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955452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7/28/2012</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67560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7/28/2012</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696559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7/28/2012</a:t>
            </a:fld>
            <a:endParaRPr lang="en-US">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n-US">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291229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7/28/2012</a:t>
            </a:fld>
            <a:endParaRPr lang="en-US">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n-US">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936845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7/28/2012</a:t>
            </a:fld>
            <a:endParaRPr lang="en-US">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US">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673369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7/28/2012</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560654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762000" y="381000"/>
            <a:ext cx="7543800" cy="38862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7/28/2012</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62290412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7/28/2012</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4251098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7/28/2012</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333705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7/28/2012</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501373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latin typeface="Cambri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7/28/2012</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221320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atin typeface="Cambria" pitchFamily="18" charset="0"/>
              </a:defRPr>
            </a:lvl1pPr>
            <a:lvl2pPr>
              <a:defRPr sz="2400">
                <a:latin typeface="Cambria" pitchFamily="18" charset="0"/>
              </a:defRPr>
            </a:lvl2pPr>
            <a:lvl3pPr>
              <a:defRPr sz="2000">
                <a:latin typeface="Cambria" pitchFamily="18" charset="0"/>
              </a:defRPr>
            </a:lvl3pPr>
            <a:lvl4pPr>
              <a:defRPr sz="1800">
                <a:latin typeface="Cambria" pitchFamily="18" charset="0"/>
              </a:defRPr>
            </a:lvl4pPr>
            <a:lvl5pPr>
              <a:defRPr sz="1800">
                <a:latin typeface="Cambria" pitchFamily="18"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atin typeface="Cambria" pitchFamily="18" charset="0"/>
              </a:defRPr>
            </a:lvl1pPr>
            <a:lvl2pPr>
              <a:defRPr sz="2400">
                <a:latin typeface="Cambria" pitchFamily="18" charset="0"/>
              </a:defRPr>
            </a:lvl2pPr>
            <a:lvl3pPr>
              <a:defRPr sz="2000">
                <a:latin typeface="Cambria" pitchFamily="18" charset="0"/>
              </a:defRPr>
            </a:lvl3pPr>
            <a:lvl4pPr>
              <a:defRPr sz="1800">
                <a:latin typeface="Cambria" pitchFamily="18" charset="0"/>
              </a:defRPr>
            </a:lvl4pPr>
            <a:lvl5pPr>
              <a:defRPr sz="1800">
                <a:latin typeface="Cambria" pitchFamily="18"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7/28/2012</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4704945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7/28/2012</a:t>
            </a:fld>
            <a:endParaRPr lang="en-US">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n-US">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530822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7/28/2012</a:t>
            </a:fld>
            <a:endParaRPr lang="en-US">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n-US">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476126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7/28/2012</a:t>
            </a:fld>
            <a:endParaRPr lang="en-US">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US">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3868637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7/28/2012</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21532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7/28/2012</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4152823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EAB3553E-7876-416E-9C2D-6C16FA736A0D}" type="datetimeFigureOut">
              <a:rPr lang="en-US" smtClean="0">
                <a:solidFill>
                  <a:srgbClr val="303030">
                    <a:lumMod val="90000"/>
                    <a:lumOff val="10000"/>
                  </a:srgbClr>
                </a:solidFill>
              </a:rPr>
              <a:pPr/>
              <a:t>7/28/2012</a:t>
            </a:fld>
            <a:endParaRPr lang="en-US">
              <a:solidFill>
                <a:srgbClr val="303030">
                  <a:lumMod val="90000"/>
                  <a:lumOff val="10000"/>
                </a:srgbClr>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solidFill>
                <a:srgbClr val="303030">
                  <a:lumMod val="90000"/>
                  <a:lumOff val="10000"/>
                </a:srgbClr>
              </a:solidFill>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164583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1">
                <a:solidFill>
                  <a:schemeClr val="bg1"/>
                </a:solidFill>
                <a:effectLst>
                  <a:outerShdw blurRad="50800" dist="38100" dir="2700000" algn="tl" rotWithShape="0">
                    <a:prstClr val="black">
                      <a:alpha val="40000"/>
                    </a:prstClr>
                  </a:outerShdw>
                </a:effectLst>
                <a:latin typeface="Corbel" pitchFamily="34" charset="0"/>
              </a:defRPr>
            </a:lvl1pPr>
          </a:lstStyle>
          <a:p>
            <a:fld id="{EAB3553E-7876-416E-9C2D-6C16FA736A0D}" type="datetimeFigureOut">
              <a:rPr lang="en-US" smtClean="0">
                <a:solidFill>
                  <a:srgbClr val="303030">
                    <a:lumMod val="90000"/>
                    <a:lumOff val="10000"/>
                  </a:srgbClr>
                </a:solidFill>
              </a:rPr>
              <a:pPr/>
              <a:t>7/28/2012</a:t>
            </a:fld>
            <a:endParaRPr lang="en-US">
              <a:solidFill>
                <a:srgbClr val="303030">
                  <a:lumMod val="90000"/>
                  <a:lumOff val="10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1">
                <a:solidFill>
                  <a:schemeClr val="bg1"/>
                </a:solidFill>
                <a:effectLst>
                  <a:outerShdw blurRad="50800" dist="38100" dir="2700000" algn="tl" rotWithShape="0">
                    <a:prstClr val="black">
                      <a:alpha val="40000"/>
                    </a:prstClr>
                  </a:outerShdw>
                </a:effectLst>
                <a:latin typeface="Corbel" pitchFamily="34" charset="0"/>
              </a:defRPr>
            </a:lvl1pPr>
          </a:lstStyle>
          <a:p>
            <a:endParaRPr lang="en-US">
              <a:solidFill>
                <a:srgbClr val="303030">
                  <a:lumMod val="90000"/>
                  <a:lumOff val="10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bg1"/>
                </a:solidFill>
                <a:effectLst>
                  <a:outerShdw blurRad="50800" dist="38100" dir="2700000" algn="tl" rotWithShape="0">
                    <a:prstClr val="black">
                      <a:alpha val="40000"/>
                    </a:prstClr>
                  </a:outerShdw>
                </a:effectLst>
                <a:latin typeface="Corbel" pitchFamily="34" charset="0"/>
              </a:defRPr>
            </a:lvl1p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41905310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b="0" kern="1200">
          <a:solidFill>
            <a:srgbClr val="FFCC00"/>
          </a:solidFill>
          <a:effectLst>
            <a:outerShdw blurRad="50800" dist="38100" dir="2700000" algn="tl" rotWithShape="0">
              <a:prstClr val="black">
                <a:alpha val="40000"/>
              </a:prstClr>
            </a:outerShdw>
          </a:effectLst>
          <a:latin typeface="Corbe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effectLst>
            <a:outerShdw blurRad="50800" dist="38100" dir="2700000" algn="tl" rotWithShape="0">
              <a:prstClr val="black">
                <a:alpha val="40000"/>
              </a:prstClr>
            </a:outerShdw>
          </a:effectLst>
          <a:latin typeface="Corbe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effectLst>
            <a:outerShdw blurRad="50800" dist="38100" dir="2700000" algn="tl" rotWithShape="0">
              <a:prstClr val="black">
                <a:alpha val="40000"/>
              </a:prstClr>
            </a:outerShdw>
          </a:effectLst>
          <a:latin typeface="Corbe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outerShdw blurRad="50800" dist="38100" dir="2700000" algn="tl" rotWithShape="0">
              <a:prstClr val="black">
                <a:alpha val="40000"/>
              </a:prstClr>
            </a:outerShdw>
          </a:effectLst>
          <a:latin typeface="Corbe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outerShdw blurRad="50800" dist="38100" dir="2700000" algn="tl" rotWithShape="0">
              <a:prstClr val="black">
                <a:alpha val="40000"/>
              </a:prstClr>
            </a:outerShdw>
          </a:effectLst>
          <a:latin typeface="Corbe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outerShdw blurRad="50800" dist="38100" dir="2700000" algn="tl" rotWithShape="0">
              <a:prstClr val="black">
                <a:alpha val="40000"/>
              </a:prstClr>
            </a:outerShdw>
          </a:effectLst>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Law”</a:t>
            </a:r>
            <a:endParaRPr lang="en-US" dirty="0"/>
          </a:p>
        </p:txBody>
      </p:sp>
      <p:sp>
        <p:nvSpPr>
          <p:cNvPr id="3" name="Subtitle 2"/>
          <p:cNvSpPr>
            <a:spLocks noGrp="1"/>
          </p:cNvSpPr>
          <p:nvPr>
            <p:ph type="subTitle" idx="1"/>
          </p:nvPr>
        </p:nvSpPr>
        <p:spPr/>
        <p:txBody>
          <a:bodyPr/>
          <a:lstStyle/>
          <a:p>
            <a:r>
              <a:rPr lang="en-US" dirty="0" smtClean="0"/>
              <a:t>(part 4b)</a:t>
            </a:r>
            <a:endParaRPr lang="en-US" dirty="0"/>
          </a:p>
        </p:txBody>
      </p:sp>
      <p:pic>
        <p:nvPicPr>
          <p:cNvPr id="4" name="Picture 2" descr="C:\Users\Steven\AppData\Local\Microsoft\Windows\Temporary Internet Files\Content.IE5\QFO36E21\MC90015652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1219200"/>
            <a:ext cx="1787652" cy="18068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09815" y="6324600"/>
            <a:ext cx="5957785" cy="369332"/>
          </a:xfrm>
          <a:prstGeom prst="rect">
            <a:avLst/>
          </a:prstGeom>
          <a:noFill/>
        </p:spPr>
        <p:txBody>
          <a:bodyPr wrap="none" rtlCol="0">
            <a:spAutoFit/>
          </a:bodyPr>
          <a:lstStyle/>
          <a:p>
            <a:pPr algn="ctr"/>
            <a:r>
              <a:rPr lang="en-US" i="1" dirty="0">
                <a:solidFill>
                  <a:prstClr val="black"/>
                </a:solidFill>
              </a:rPr>
              <a:t>All verses are from the New King James Version unless noted.</a:t>
            </a:r>
          </a:p>
        </p:txBody>
      </p:sp>
      <p:sp>
        <p:nvSpPr>
          <p:cNvPr id="6" name="TextBox 5"/>
          <p:cNvSpPr txBox="1"/>
          <p:nvPr/>
        </p:nvSpPr>
        <p:spPr>
          <a:xfrm>
            <a:off x="1066800" y="304800"/>
            <a:ext cx="6566926" cy="523220"/>
          </a:xfrm>
          <a:prstGeom prst="rect">
            <a:avLst/>
          </a:prstGeom>
          <a:noFill/>
        </p:spPr>
        <p:txBody>
          <a:bodyPr wrap="none" rtlCol="0">
            <a:spAutoFit/>
          </a:bodyPr>
          <a:lstStyle/>
          <a:p>
            <a:r>
              <a:rPr lang="en-US" sz="2800" dirty="0">
                <a:solidFill>
                  <a:prstClr val="white"/>
                </a:solidFill>
                <a:latin typeface="Forte" pitchFamily="66" charset="0"/>
              </a:rPr>
              <a:t>How God Remedied The Defects of the Law</a:t>
            </a:r>
          </a:p>
        </p:txBody>
      </p:sp>
    </p:spTree>
    <p:extLst>
      <p:ext uri="{BB962C8B-B14F-4D97-AF65-F5344CB8AC3E}">
        <p14:creationId xmlns:p14="http://schemas.microsoft.com/office/powerpoint/2010/main" val="6591296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57200"/>
            <a:ext cx="7924800" cy="5715000"/>
          </a:xfrm>
        </p:spPr>
        <p:txBody>
          <a:bodyPr>
            <a:normAutofit fontScale="92500" lnSpcReduction="10000"/>
          </a:bodyPr>
          <a:lstStyle/>
          <a:p>
            <a:pPr marL="0" indent="0">
              <a:buNone/>
            </a:pPr>
            <a:r>
              <a:rPr lang="en-US" sz="3200" b="1" dirty="0" smtClean="0"/>
              <a:t>Why do the Gospel writers affirm that Christ died so quickly after being suspended on the cross?</a:t>
            </a:r>
          </a:p>
          <a:p>
            <a:r>
              <a:rPr lang="en-US" sz="2800" dirty="0" smtClean="0"/>
              <a:t>Because He completed the work of redemption (Jn. 19:30)</a:t>
            </a:r>
          </a:p>
          <a:p>
            <a:pPr lvl="1"/>
            <a:r>
              <a:rPr lang="en-US" sz="2600" dirty="0" smtClean="0"/>
              <a:t>There was nothing else that needed to be done </a:t>
            </a:r>
          </a:p>
          <a:p>
            <a:pPr lvl="2"/>
            <a:r>
              <a:rPr lang="en-US" sz="2400" dirty="0" smtClean="0"/>
              <a:t>To stay on the cross longer would have been superfluous</a:t>
            </a:r>
          </a:p>
          <a:p>
            <a:pPr lvl="1"/>
            <a:r>
              <a:rPr lang="en-US" sz="2600" dirty="0" smtClean="0"/>
              <a:t>He suffered the right amount to please what was determined by Jehovah</a:t>
            </a:r>
          </a:p>
          <a:p>
            <a:pPr lvl="1"/>
            <a:r>
              <a:rPr lang="en-US" sz="2600" dirty="0" smtClean="0"/>
              <a:t>Not based so much on the quantity of suffering as it was the quality of </a:t>
            </a:r>
            <a:r>
              <a:rPr lang="en-US" sz="2600" b="1" dirty="0" smtClean="0">
                <a:solidFill>
                  <a:schemeClr val="accent1"/>
                </a:solidFill>
              </a:rPr>
              <a:t>Who</a:t>
            </a:r>
            <a:r>
              <a:rPr lang="en-US" sz="2600" dirty="0" smtClean="0">
                <a:solidFill>
                  <a:schemeClr val="accent1"/>
                </a:solidFill>
              </a:rPr>
              <a:t> </a:t>
            </a:r>
            <a:r>
              <a:rPr lang="en-US" sz="2600" dirty="0" smtClean="0"/>
              <a:t>suffered and died!</a:t>
            </a:r>
          </a:p>
          <a:p>
            <a:r>
              <a:rPr lang="en-US" sz="2800" dirty="0" smtClean="0"/>
              <a:t>A sinner perishes in eternal hell because he has rejected the means for reconciliation, profaned the blood of Christ, and insulted the Spirit of grace!</a:t>
            </a:r>
            <a:endParaRPr lang="en-US" sz="2800" dirty="0"/>
          </a:p>
        </p:txBody>
      </p:sp>
    </p:spTree>
    <p:extLst>
      <p:ext uri="{BB962C8B-B14F-4D97-AF65-F5344CB8AC3E}">
        <p14:creationId xmlns:p14="http://schemas.microsoft.com/office/powerpoint/2010/main" val="40190375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5181600"/>
            <a:ext cx="6781800" cy="990600"/>
          </a:xfrm>
        </p:spPr>
        <p:txBody>
          <a:bodyPr/>
          <a:lstStyle/>
          <a:p>
            <a:r>
              <a:rPr lang="en-US" dirty="0" smtClean="0">
                <a:solidFill>
                  <a:schemeClr val="accent1"/>
                </a:solidFill>
                <a:effectLst>
                  <a:outerShdw blurRad="38100" dist="38100" dir="2700000" algn="tl">
                    <a:srgbClr val="000000">
                      <a:alpha val="43137"/>
                    </a:srgbClr>
                  </a:outerShdw>
                </a:effectLst>
                <a:latin typeface="Bloody" pitchFamily="2" charset="0"/>
              </a:rPr>
              <a:t>In Redemption</a:t>
            </a:r>
            <a:endParaRPr lang="en-US" dirty="0">
              <a:solidFill>
                <a:schemeClr val="accent1"/>
              </a:solidFill>
              <a:effectLst>
                <a:outerShdw blurRad="38100" dist="38100" dir="2700000" algn="tl">
                  <a:srgbClr val="000000">
                    <a:alpha val="43137"/>
                  </a:srgbClr>
                </a:outerShdw>
              </a:effectLst>
              <a:latin typeface="Bloody" pitchFamily="2" charset="0"/>
            </a:endParaRPr>
          </a:p>
        </p:txBody>
      </p:sp>
      <p:sp>
        <p:nvSpPr>
          <p:cNvPr id="5" name="Text Placeholder 4"/>
          <p:cNvSpPr>
            <a:spLocks noGrp="1"/>
          </p:cNvSpPr>
          <p:nvPr>
            <p:ph type="body" idx="1"/>
          </p:nvPr>
        </p:nvSpPr>
        <p:spPr/>
        <p:txBody>
          <a:bodyPr/>
          <a:lstStyle/>
          <a:p>
            <a:r>
              <a:rPr lang="en-US" dirty="0" smtClean="0"/>
              <a:t>Objectionable</a:t>
            </a:r>
            <a:endParaRPr lang="en-US" dirty="0"/>
          </a:p>
        </p:txBody>
      </p:sp>
      <p:sp>
        <p:nvSpPr>
          <p:cNvPr id="6" name="Content Placeholder 5"/>
          <p:cNvSpPr>
            <a:spLocks noGrp="1"/>
          </p:cNvSpPr>
          <p:nvPr>
            <p:ph sz="half" idx="2"/>
          </p:nvPr>
        </p:nvSpPr>
        <p:spPr>
          <a:xfrm>
            <a:off x="758952" y="1329264"/>
            <a:ext cx="3657600" cy="3852336"/>
          </a:xfrm>
        </p:spPr>
        <p:txBody>
          <a:bodyPr>
            <a:noAutofit/>
          </a:bodyPr>
          <a:lstStyle/>
          <a:p>
            <a:r>
              <a:rPr lang="en-US" sz="2800" dirty="0" smtClean="0"/>
              <a:t>A sinner suffering for sinners is not an adequate payment for the crime (</a:t>
            </a:r>
            <a:r>
              <a:rPr lang="en-US" sz="2800" i="1" dirty="0" smtClean="0"/>
              <a:t>principle</a:t>
            </a:r>
            <a:r>
              <a:rPr lang="en-US" sz="2800" dirty="0" smtClean="0"/>
              <a:t> in 1 Pet. 2:19, 20)</a:t>
            </a:r>
          </a:p>
          <a:p>
            <a:r>
              <a:rPr lang="en-US" sz="2800" dirty="0" smtClean="0"/>
              <a:t>The quality is insufficient and ineffective because all have sinned</a:t>
            </a:r>
            <a:endParaRPr lang="en-US" sz="2800" dirty="0"/>
          </a:p>
        </p:txBody>
      </p:sp>
      <p:sp>
        <p:nvSpPr>
          <p:cNvPr id="7" name="Text Placeholder 6"/>
          <p:cNvSpPr>
            <a:spLocks noGrp="1"/>
          </p:cNvSpPr>
          <p:nvPr>
            <p:ph type="body" sz="quarter" idx="3"/>
          </p:nvPr>
        </p:nvSpPr>
        <p:spPr/>
        <p:txBody>
          <a:bodyPr/>
          <a:lstStyle/>
          <a:p>
            <a:r>
              <a:rPr lang="en-US" dirty="0" smtClean="0"/>
              <a:t>Unobjectionable</a:t>
            </a:r>
            <a:endParaRPr lang="en-US" dirty="0"/>
          </a:p>
        </p:txBody>
      </p:sp>
      <p:sp>
        <p:nvSpPr>
          <p:cNvPr id="8" name="Content Placeholder 7"/>
          <p:cNvSpPr>
            <a:spLocks noGrp="1"/>
          </p:cNvSpPr>
          <p:nvPr>
            <p:ph sz="quarter" idx="4"/>
          </p:nvPr>
        </p:nvSpPr>
        <p:spPr>
          <a:xfrm>
            <a:off x="4645152" y="1329264"/>
            <a:ext cx="3813048" cy="3699936"/>
          </a:xfrm>
        </p:spPr>
        <p:txBody>
          <a:bodyPr>
            <a:normAutofit/>
          </a:bodyPr>
          <a:lstStyle/>
          <a:p>
            <a:r>
              <a:rPr lang="en-US" sz="2800" dirty="0" smtClean="0"/>
              <a:t>A divine person, sinless, holy, harmless dying as an offering for sin (1 Pet. 2:21-24; Is. 53:4, 5, 10, 11)</a:t>
            </a:r>
          </a:p>
          <a:p>
            <a:r>
              <a:rPr lang="en-US" sz="2800" dirty="0" smtClean="0"/>
              <a:t>The quality is very effective (1 Pet. 1:18, 19)</a:t>
            </a:r>
            <a:endParaRPr lang="en-US" sz="2800" dirty="0"/>
          </a:p>
        </p:txBody>
      </p:sp>
    </p:spTree>
    <p:extLst>
      <p:ext uri="{BB962C8B-B14F-4D97-AF65-F5344CB8AC3E}">
        <p14:creationId xmlns:p14="http://schemas.microsoft.com/office/powerpoint/2010/main" val="53961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600" dirty="0" smtClean="0">
                <a:solidFill>
                  <a:schemeClr val="accent1"/>
                </a:solidFill>
              </a:rPr>
              <a:t>WARNING!</a:t>
            </a:r>
            <a:endParaRPr lang="en-US" spc="600" dirty="0">
              <a:solidFill>
                <a:schemeClr val="accent1"/>
              </a:solidFill>
            </a:endParaRPr>
          </a:p>
        </p:txBody>
      </p:sp>
      <p:sp>
        <p:nvSpPr>
          <p:cNvPr id="3" name="Content Placeholder 2"/>
          <p:cNvSpPr>
            <a:spLocks noGrp="1"/>
          </p:cNvSpPr>
          <p:nvPr>
            <p:ph idx="1"/>
          </p:nvPr>
        </p:nvSpPr>
        <p:spPr>
          <a:xfrm>
            <a:off x="762000" y="457200"/>
            <a:ext cx="7924800" cy="4724400"/>
          </a:xfrm>
        </p:spPr>
        <p:txBody>
          <a:bodyPr>
            <a:normAutofit/>
          </a:bodyPr>
          <a:lstStyle/>
          <a:p>
            <a:pPr marL="0" indent="0">
              <a:buNone/>
            </a:pPr>
            <a:r>
              <a:rPr lang="en-US" sz="3200" b="1" dirty="0" smtClean="0"/>
              <a:t>Caution against Dangerous Reasoning</a:t>
            </a:r>
          </a:p>
          <a:p>
            <a:pPr marL="834390" lvl="1" indent="-514350">
              <a:buFont typeface="+mj-lt"/>
              <a:buAutoNum type="arabicPeriod" startAt="2"/>
            </a:pPr>
            <a:r>
              <a:rPr lang="en-US" sz="2800" dirty="0" smtClean="0"/>
              <a:t>“One drop of His blood is so powerful to cleanse the world of sin”</a:t>
            </a:r>
          </a:p>
          <a:p>
            <a:pPr marL="1108710" lvl="2" indent="-514350"/>
            <a:r>
              <a:rPr lang="en-US" sz="2600" dirty="0" smtClean="0"/>
              <a:t>This runs the other extreme and diminishes from the cost of sin!</a:t>
            </a:r>
          </a:p>
          <a:p>
            <a:pPr marL="1108710" lvl="2" indent="-514350"/>
            <a:r>
              <a:rPr lang="en-US" sz="2600" dirty="0" smtClean="0"/>
              <a:t>Why not only prick His finger?</a:t>
            </a:r>
          </a:p>
          <a:p>
            <a:pPr marL="1108710" lvl="2" indent="-514350"/>
            <a:r>
              <a:rPr lang="en-US" sz="2600" dirty="0" smtClean="0"/>
              <a:t>There was nothing superfluous in the suffering of Christ—He suffered the sufficient amount to please the Father and provide redemption for all mankind!</a:t>
            </a:r>
          </a:p>
        </p:txBody>
      </p:sp>
    </p:spTree>
    <p:extLst>
      <p:ext uri="{BB962C8B-B14F-4D97-AF65-F5344CB8AC3E}">
        <p14:creationId xmlns:p14="http://schemas.microsoft.com/office/powerpoint/2010/main" val="109837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Real Demerit of Sin</a:t>
            </a:r>
            <a:endParaRPr lang="en-US" dirty="0"/>
          </a:p>
        </p:txBody>
      </p:sp>
      <p:sp>
        <p:nvSpPr>
          <p:cNvPr id="3" name="Content Placeholder 2"/>
          <p:cNvSpPr>
            <a:spLocks noGrp="1"/>
          </p:cNvSpPr>
          <p:nvPr>
            <p:ph idx="1"/>
          </p:nvPr>
        </p:nvSpPr>
        <p:spPr/>
        <p:txBody>
          <a:bodyPr/>
          <a:lstStyle/>
          <a:p>
            <a:r>
              <a:rPr lang="en-US" dirty="0" smtClean="0"/>
              <a:t>The Son of God hanging on a cross as an “offering for sin,” shows:</a:t>
            </a:r>
          </a:p>
          <a:p>
            <a:pPr lvl="1"/>
            <a:r>
              <a:rPr lang="en-US" dirty="0" smtClean="0"/>
              <a:t>Sin is hostile to heaven</a:t>
            </a:r>
          </a:p>
          <a:p>
            <a:pPr lvl="1"/>
            <a:r>
              <a:rPr lang="en-US" dirty="0" smtClean="0"/>
              <a:t>Sin is offensive to heaven</a:t>
            </a:r>
          </a:p>
          <a:p>
            <a:pPr lvl="1"/>
            <a:r>
              <a:rPr lang="en-US" dirty="0" smtClean="0"/>
              <a:t>Sin is damning to man</a:t>
            </a:r>
          </a:p>
          <a:p>
            <a:pPr lvl="1"/>
            <a:r>
              <a:rPr lang="en-US" dirty="0" smtClean="0"/>
              <a:t>Sin is very costly</a:t>
            </a:r>
            <a:endParaRPr lang="en-US" dirty="0"/>
          </a:p>
        </p:txBody>
      </p:sp>
      <p:sp>
        <p:nvSpPr>
          <p:cNvPr id="4" name="TextBox 3"/>
          <p:cNvSpPr txBox="1"/>
          <p:nvPr/>
        </p:nvSpPr>
        <p:spPr>
          <a:xfrm>
            <a:off x="838200" y="5939135"/>
            <a:ext cx="75438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b="1" dirty="0">
                <a:solidFill>
                  <a:prstClr val="black"/>
                </a:solidFill>
              </a:rPr>
              <a:t>When I sin, I crucify afresh the Son of God (Heb. 6:6)!</a:t>
            </a:r>
          </a:p>
        </p:txBody>
      </p:sp>
    </p:spTree>
    <p:extLst>
      <p:ext uri="{BB962C8B-B14F-4D97-AF65-F5344CB8AC3E}">
        <p14:creationId xmlns:p14="http://schemas.microsoft.com/office/powerpoint/2010/main" val="1126852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Real Demerit of Sin</a:t>
            </a:r>
            <a:endParaRPr lang="en-US" dirty="0"/>
          </a:p>
        </p:txBody>
      </p:sp>
      <p:sp>
        <p:nvSpPr>
          <p:cNvPr id="3" name="Content Placeholder 2"/>
          <p:cNvSpPr>
            <a:spLocks noGrp="1"/>
          </p:cNvSpPr>
          <p:nvPr>
            <p:ph idx="1"/>
          </p:nvPr>
        </p:nvSpPr>
        <p:spPr/>
        <p:txBody>
          <a:bodyPr/>
          <a:lstStyle/>
          <a:p>
            <a:r>
              <a:rPr lang="en-US" dirty="0" smtClean="0"/>
              <a:t>The Son of God hanging on a cross as an “offering for sin,” shows:</a:t>
            </a:r>
          </a:p>
          <a:p>
            <a:pPr lvl="1"/>
            <a:r>
              <a:rPr lang="en-US" dirty="0" smtClean="0"/>
              <a:t>Sin is hostile to heaven</a:t>
            </a:r>
          </a:p>
          <a:p>
            <a:pPr lvl="1"/>
            <a:r>
              <a:rPr lang="en-US" dirty="0" smtClean="0"/>
              <a:t>Sin is offensive to heaven</a:t>
            </a:r>
          </a:p>
          <a:p>
            <a:pPr lvl="1"/>
            <a:r>
              <a:rPr lang="en-US" dirty="0" smtClean="0"/>
              <a:t>Sin is damning to man</a:t>
            </a:r>
          </a:p>
          <a:p>
            <a:pPr lvl="1"/>
            <a:r>
              <a:rPr lang="en-US" dirty="0" smtClean="0"/>
              <a:t>Sin is very costly</a:t>
            </a:r>
            <a:endParaRPr lang="en-US" dirty="0"/>
          </a:p>
        </p:txBody>
      </p:sp>
      <p:sp>
        <p:nvSpPr>
          <p:cNvPr id="4" name="TextBox 3"/>
          <p:cNvSpPr txBox="1"/>
          <p:nvPr/>
        </p:nvSpPr>
        <p:spPr>
          <a:xfrm>
            <a:off x="838200" y="4800600"/>
            <a:ext cx="7543800"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b="1" dirty="0">
                <a:solidFill>
                  <a:prstClr val="black"/>
                </a:solidFill>
              </a:rPr>
              <a:t>“For the love of Christ compels us, because we judge thus: that if One died for all, then all died;</a:t>
            </a:r>
          </a:p>
          <a:p>
            <a:pPr algn="ctr"/>
            <a:r>
              <a:rPr lang="en-US" sz="2400" b="1" dirty="0">
                <a:solidFill>
                  <a:prstClr val="black"/>
                </a:solidFill>
              </a:rPr>
              <a:t>and He died for all, that those who live should live no longer for themselves, but for Him who died for them and rose again” (2 Cor. 5:14, 15)</a:t>
            </a:r>
          </a:p>
        </p:txBody>
      </p:sp>
    </p:spTree>
    <p:extLst>
      <p:ext uri="{BB962C8B-B14F-4D97-AF65-F5344CB8AC3E}">
        <p14:creationId xmlns:p14="http://schemas.microsoft.com/office/powerpoint/2010/main" val="2483846013"/>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267200" cy="1143000"/>
          </a:xfrm>
        </p:spPr>
        <p:txBody>
          <a:bodyPr>
            <a:normAutofit/>
          </a:bodyPr>
          <a:lstStyle/>
          <a:p>
            <a:r>
              <a:rPr lang="en-US" dirty="0" smtClean="0"/>
              <a:t>Galatians 3:13, 14</a:t>
            </a:r>
            <a:endParaRPr lang="en-US" dirty="0"/>
          </a:p>
        </p:txBody>
      </p:sp>
      <p:sp>
        <p:nvSpPr>
          <p:cNvPr id="3" name="Content Placeholder 2"/>
          <p:cNvSpPr>
            <a:spLocks noGrp="1"/>
          </p:cNvSpPr>
          <p:nvPr>
            <p:ph idx="1"/>
          </p:nvPr>
        </p:nvSpPr>
        <p:spPr>
          <a:xfrm>
            <a:off x="457200" y="1600200"/>
            <a:ext cx="4267200" cy="5257800"/>
          </a:xfrm>
          <a:gradFill>
            <a:gsLst>
              <a:gs pos="0">
                <a:schemeClr val="accent6">
                  <a:tint val="50000"/>
                  <a:satMod val="300000"/>
                  <a:alpha val="44000"/>
                </a:schemeClr>
              </a:gs>
              <a:gs pos="35000">
                <a:schemeClr val="accent6">
                  <a:tint val="37000"/>
                  <a:satMod val="300000"/>
                </a:schemeClr>
              </a:gs>
              <a:gs pos="100000">
                <a:schemeClr val="accent6">
                  <a:tint val="15000"/>
                  <a:satMod val="350000"/>
                  <a:alpha val="49000"/>
                  <a:lumMod val="0"/>
                  <a:lumOff val="100000"/>
                </a:schemeClr>
              </a:gs>
            </a:gsLst>
          </a:gradFill>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pPr marL="0" indent="0">
              <a:buNone/>
            </a:pPr>
            <a:r>
              <a:rPr lang="en-US" dirty="0"/>
              <a:t>13  Christ has redeemed us from the curse of the law, having become a curse for us (for it is written, "Cursed is everyone who hangs on a tree"),</a:t>
            </a:r>
          </a:p>
          <a:p>
            <a:pPr marL="0" indent="0">
              <a:buNone/>
            </a:pPr>
            <a:r>
              <a:rPr lang="en-US" dirty="0"/>
              <a:t>14  that the blessing of Abraham might come upon the Gentiles in Christ Jesus, that we might receive the promise of the Spirit through faith</a:t>
            </a:r>
            <a:r>
              <a:rPr lang="en-US" dirty="0" smtClean="0"/>
              <a:t>.</a:t>
            </a:r>
            <a:endParaRPr lang="en-US" dirty="0"/>
          </a:p>
        </p:txBody>
      </p:sp>
      <p:sp>
        <p:nvSpPr>
          <p:cNvPr id="4" name="TextBox 3"/>
          <p:cNvSpPr txBox="1"/>
          <p:nvPr/>
        </p:nvSpPr>
        <p:spPr>
          <a:xfrm>
            <a:off x="5181600" y="1647885"/>
            <a:ext cx="3657600" cy="526297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itchFamily="34" charset="0"/>
              <a:buChar char="•"/>
            </a:pPr>
            <a:r>
              <a:rPr lang="en-US" sz="2400" b="1" dirty="0">
                <a:solidFill>
                  <a:prstClr val="black"/>
                </a:solidFill>
              </a:rPr>
              <a:t>“Redeemed,” -to buy up, hence to secure our release, to effect our deliverance</a:t>
            </a:r>
          </a:p>
          <a:p>
            <a:pPr marL="285750" indent="-285750">
              <a:buFont typeface="Arial" pitchFamily="34" charset="0"/>
              <a:buChar char="•"/>
            </a:pPr>
            <a:r>
              <a:rPr lang="en-US" sz="2400" b="1" dirty="0">
                <a:solidFill>
                  <a:prstClr val="black"/>
                </a:solidFill>
              </a:rPr>
              <a:t>Law of Moses had no provisions for </a:t>
            </a:r>
            <a:r>
              <a:rPr lang="en-US" sz="2400" b="1" dirty="0">
                <a:solidFill>
                  <a:srgbClr val="C00000"/>
                </a:solidFill>
              </a:rPr>
              <a:t>absolute</a:t>
            </a:r>
            <a:r>
              <a:rPr lang="en-US" sz="2400" b="1" dirty="0">
                <a:solidFill>
                  <a:prstClr val="black"/>
                </a:solidFill>
              </a:rPr>
              <a:t> forgiveness </a:t>
            </a:r>
          </a:p>
          <a:p>
            <a:pPr marL="742950" lvl="1" indent="-285750">
              <a:buFont typeface="Arial" pitchFamily="34" charset="0"/>
              <a:buChar char="•"/>
            </a:pPr>
            <a:r>
              <a:rPr lang="en-US" sz="2400" b="1" dirty="0">
                <a:solidFill>
                  <a:prstClr val="black"/>
                </a:solidFill>
              </a:rPr>
              <a:t>Demanded absolute perfect obedience (Gal. 3:10)</a:t>
            </a:r>
          </a:p>
          <a:p>
            <a:pPr marL="742950" lvl="1" indent="-285750">
              <a:buFont typeface="Arial" pitchFamily="34" charset="0"/>
              <a:buChar char="•"/>
            </a:pPr>
            <a:r>
              <a:rPr lang="en-US" sz="2400" b="1" dirty="0">
                <a:solidFill>
                  <a:prstClr val="black"/>
                </a:solidFill>
              </a:rPr>
              <a:t>Reminder of sin (Heb. 10:3)</a:t>
            </a:r>
          </a:p>
          <a:p>
            <a:pPr marL="742950" lvl="1" indent="-285750">
              <a:buFont typeface="Arial" pitchFamily="34" charset="0"/>
              <a:buChar char="•"/>
            </a:pPr>
            <a:r>
              <a:rPr lang="en-US" sz="2400" b="1" dirty="0">
                <a:solidFill>
                  <a:prstClr val="black"/>
                </a:solidFill>
              </a:rPr>
              <a:t>Insufficient sacrifices (Heb. 10:4)</a:t>
            </a:r>
          </a:p>
        </p:txBody>
      </p:sp>
    </p:spTree>
    <p:extLst>
      <p:ext uri="{BB962C8B-B14F-4D97-AF65-F5344CB8AC3E}">
        <p14:creationId xmlns:p14="http://schemas.microsoft.com/office/powerpoint/2010/main" val="250883606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267200" cy="1143000"/>
          </a:xfrm>
        </p:spPr>
        <p:txBody>
          <a:bodyPr>
            <a:normAutofit fontScale="90000"/>
          </a:bodyPr>
          <a:lstStyle/>
          <a:p>
            <a:r>
              <a:rPr lang="en-US" dirty="0" smtClean="0"/>
              <a:t>Galatians 3:13, 14)</a:t>
            </a:r>
            <a:endParaRPr lang="en-US" dirty="0"/>
          </a:p>
        </p:txBody>
      </p:sp>
      <p:sp>
        <p:nvSpPr>
          <p:cNvPr id="3" name="Content Placeholder 2"/>
          <p:cNvSpPr>
            <a:spLocks noGrp="1"/>
          </p:cNvSpPr>
          <p:nvPr>
            <p:ph idx="1"/>
          </p:nvPr>
        </p:nvSpPr>
        <p:spPr>
          <a:xfrm>
            <a:off x="457200" y="1600200"/>
            <a:ext cx="4267200" cy="5257800"/>
          </a:xfrm>
          <a:gradFill>
            <a:gsLst>
              <a:gs pos="0">
                <a:schemeClr val="accent6">
                  <a:tint val="50000"/>
                  <a:satMod val="300000"/>
                  <a:alpha val="44000"/>
                </a:schemeClr>
              </a:gs>
              <a:gs pos="35000">
                <a:schemeClr val="accent6">
                  <a:tint val="37000"/>
                  <a:satMod val="300000"/>
                </a:schemeClr>
              </a:gs>
              <a:gs pos="100000">
                <a:schemeClr val="accent6">
                  <a:tint val="15000"/>
                  <a:satMod val="350000"/>
                  <a:alpha val="49000"/>
                  <a:lumMod val="0"/>
                  <a:lumOff val="100000"/>
                </a:schemeClr>
              </a:gs>
            </a:gsLst>
          </a:gradFill>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pPr marL="0" indent="0">
              <a:buNone/>
            </a:pPr>
            <a:r>
              <a:rPr lang="en-US" dirty="0"/>
              <a:t>13  Christ has redeemed us from the curse of the law, having become a curse for us (for it is written, "Cursed is everyone who hangs on a tree"),</a:t>
            </a:r>
          </a:p>
          <a:p>
            <a:pPr marL="0" indent="0">
              <a:buNone/>
            </a:pPr>
            <a:r>
              <a:rPr lang="en-US" dirty="0"/>
              <a:t>14  that the blessing of Abraham might come upon the Gentiles in Christ Jesus, that we might receive the promise of the Spirit through faith</a:t>
            </a:r>
            <a:r>
              <a:rPr lang="en-US" dirty="0" smtClean="0"/>
              <a:t>.</a:t>
            </a:r>
            <a:endParaRPr lang="en-US" dirty="0"/>
          </a:p>
        </p:txBody>
      </p:sp>
      <p:sp>
        <p:nvSpPr>
          <p:cNvPr id="4" name="TextBox 3"/>
          <p:cNvSpPr txBox="1"/>
          <p:nvPr/>
        </p:nvSpPr>
        <p:spPr>
          <a:xfrm>
            <a:off x="5181600" y="533400"/>
            <a:ext cx="3657600" cy="63709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itchFamily="34" charset="0"/>
              <a:buChar char="•"/>
            </a:pPr>
            <a:r>
              <a:rPr lang="en-US" sz="2400" b="1" dirty="0">
                <a:solidFill>
                  <a:prstClr val="black"/>
                </a:solidFill>
              </a:rPr>
              <a:t>As long as the law remained in effect, so did the curse—Jesus redeemed us from the curse of the law and took away its power/authority over us so that we can receive “blessing”</a:t>
            </a:r>
          </a:p>
          <a:p>
            <a:pPr marL="285750" indent="-285750">
              <a:buFont typeface="Arial" pitchFamily="34" charset="0"/>
              <a:buChar char="•"/>
            </a:pPr>
            <a:r>
              <a:rPr lang="en-US" sz="2400" b="1" dirty="0">
                <a:solidFill>
                  <a:prstClr val="black"/>
                </a:solidFill>
              </a:rPr>
              <a:t>“Curse” (Deut. 21:22, 23)</a:t>
            </a:r>
          </a:p>
          <a:p>
            <a:pPr marL="742950" lvl="1" indent="-285750">
              <a:buFont typeface="Arial" pitchFamily="34" charset="0"/>
              <a:buChar char="•"/>
            </a:pPr>
            <a:r>
              <a:rPr lang="en-US" sz="2400" b="1" dirty="0">
                <a:solidFill>
                  <a:prstClr val="black"/>
                </a:solidFill>
              </a:rPr>
              <a:t>Was not literally cursed </a:t>
            </a:r>
            <a:r>
              <a:rPr lang="en-US" sz="2400" b="1" i="1" dirty="0">
                <a:solidFill>
                  <a:prstClr val="black"/>
                </a:solidFill>
              </a:rPr>
              <a:t>by the law </a:t>
            </a:r>
            <a:r>
              <a:rPr lang="en-US" sz="2400" b="1" dirty="0">
                <a:solidFill>
                  <a:prstClr val="black"/>
                </a:solidFill>
              </a:rPr>
              <a:t>as He was sinless, harmless, innocent, and fully approved by the Father (Jn. 8:28, 29; Heb. 7:26)</a:t>
            </a:r>
          </a:p>
        </p:txBody>
      </p:sp>
    </p:spTree>
    <p:extLst>
      <p:ext uri="{BB962C8B-B14F-4D97-AF65-F5344CB8AC3E}">
        <p14:creationId xmlns:p14="http://schemas.microsoft.com/office/powerpoint/2010/main" val="1871241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267200" cy="1143000"/>
          </a:xfrm>
        </p:spPr>
        <p:txBody>
          <a:bodyPr>
            <a:normAutofit fontScale="90000"/>
          </a:bodyPr>
          <a:lstStyle/>
          <a:p>
            <a:r>
              <a:rPr lang="en-US" dirty="0" smtClean="0"/>
              <a:t>Galatians 3:13, 14)</a:t>
            </a:r>
            <a:endParaRPr lang="en-US" dirty="0"/>
          </a:p>
        </p:txBody>
      </p:sp>
      <p:sp>
        <p:nvSpPr>
          <p:cNvPr id="3" name="Content Placeholder 2"/>
          <p:cNvSpPr>
            <a:spLocks noGrp="1"/>
          </p:cNvSpPr>
          <p:nvPr>
            <p:ph idx="1"/>
          </p:nvPr>
        </p:nvSpPr>
        <p:spPr>
          <a:xfrm>
            <a:off x="457200" y="1600200"/>
            <a:ext cx="4267200" cy="5257800"/>
          </a:xfrm>
          <a:gradFill>
            <a:gsLst>
              <a:gs pos="0">
                <a:schemeClr val="accent6">
                  <a:tint val="50000"/>
                  <a:satMod val="300000"/>
                  <a:alpha val="44000"/>
                </a:schemeClr>
              </a:gs>
              <a:gs pos="35000">
                <a:schemeClr val="accent6">
                  <a:tint val="37000"/>
                  <a:satMod val="300000"/>
                </a:schemeClr>
              </a:gs>
              <a:gs pos="100000">
                <a:schemeClr val="accent6">
                  <a:tint val="15000"/>
                  <a:satMod val="350000"/>
                  <a:alpha val="49000"/>
                  <a:lumMod val="0"/>
                  <a:lumOff val="100000"/>
                </a:schemeClr>
              </a:gs>
            </a:gsLst>
          </a:gradFill>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pPr marL="0" indent="0">
              <a:buNone/>
            </a:pPr>
            <a:r>
              <a:rPr lang="en-US" dirty="0"/>
              <a:t>13  Christ has redeemed us from the curse of the law, having become a curse for us (for it is written, "Cursed is everyone who hangs on a tree"),</a:t>
            </a:r>
          </a:p>
          <a:p>
            <a:pPr marL="0" indent="0">
              <a:buNone/>
            </a:pPr>
            <a:r>
              <a:rPr lang="en-US" dirty="0"/>
              <a:t>14  that the blessing of Abraham might come upon the Gentiles in Christ Jesus, that we might receive the promise of the Spirit through faith</a:t>
            </a:r>
            <a:r>
              <a:rPr lang="en-US" dirty="0" smtClean="0"/>
              <a:t>.</a:t>
            </a:r>
            <a:endParaRPr lang="en-US" dirty="0"/>
          </a:p>
        </p:txBody>
      </p:sp>
      <p:sp>
        <p:nvSpPr>
          <p:cNvPr id="4" name="TextBox 3"/>
          <p:cNvSpPr txBox="1"/>
          <p:nvPr/>
        </p:nvSpPr>
        <p:spPr>
          <a:xfrm>
            <a:off x="5182892" y="1676400"/>
            <a:ext cx="3657600" cy="26776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itchFamily="34" charset="0"/>
              <a:buChar char="•"/>
            </a:pPr>
            <a:r>
              <a:rPr lang="en-US" sz="2400" b="1" dirty="0">
                <a:solidFill>
                  <a:prstClr val="black"/>
                </a:solidFill>
              </a:rPr>
              <a:t>He appeared cursed</a:t>
            </a:r>
          </a:p>
          <a:p>
            <a:pPr marL="742950" lvl="1" indent="-285750">
              <a:buFont typeface="Arial" pitchFamily="34" charset="0"/>
              <a:buChar char="•"/>
            </a:pPr>
            <a:r>
              <a:rPr lang="en-US" sz="2400" b="1" dirty="0">
                <a:solidFill>
                  <a:prstClr val="black"/>
                </a:solidFill>
              </a:rPr>
              <a:t>Died as if he deserved it (Mk. 15:25-32)</a:t>
            </a:r>
          </a:p>
          <a:p>
            <a:pPr marL="742950" lvl="1" indent="-285750">
              <a:buFont typeface="Arial" pitchFamily="34" charset="0"/>
              <a:buChar char="•"/>
            </a:pPr>
            <a:r>
              <a:rPr lang="en-US" sz="2400" b="1" dirty="0">
                <a:solidFill>
                  <a:prstClr val="black"/>
                </a:solidFill>
              </a:rPr>
              <a:t>Yet, it was for our benefit (1 Pet. 1:18, 19)</a:t>
            </a:r>
          </a:p>
        </p:txBody>
      </p:sp>
    </p:spTree>
    <p:extLst>
      <p:ext uri="{BB962C8B-B14F-4D97-AF65-F5344CB8AC3E}">
        <p14:creationId xmlns:p14="http://schemas.microsoft.com/office/powerpoint/2010/main" val="1351880323"/>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267200" cy="1143000"/>
          </a:xfrm>
        </p:spPr>
        <p:txBody>
          <a:bodyPr>
            <a:normAutofit fontScale="90000"/>
          </a:bodyPr>
          <a:lstStyle/>
          <a:p>
            <a:r>
              <a:rPr lang="en-US" dirty="0" smtClean="0"/>
              <a:t>Galatians 3:13, 14)</a:t>
            </a:r>
            <a:endParaRPr lang="en-US" dirty="0"/>
          </a:p>
        </p:txBody>
      </p:sp>
      <p:sp>
        <p:nvSpPr>
          <p:cNvPr id="3" name="Content Placeholder 2"/>
          <p:cNvSpPr>
            <a:spLocks noGrp="1"/>
          </p:cNvSpPr>
          <p:nvPr>
            <p:ph idx="1"/>
          </p:nvPr>
        </p:nvSpPr>
        <p:spPr>
          <a:xfrm>
            <a:off x="457200" y="1600200"/>
            <a:ext cx="4267200" cy="5257800"/>
          </a:xfrm>
          <a:gradFill>
            <a:gsLst>
              <a:gs pos="0">
                <a:schemeClr val="accent6">
                  <a:tint val="50000"/>
                  <a:satMod val="300000"/>
                  <a:alpha val="44000"/>
                </a:schemeClr>
              </a:gs>
              <a:gs pos="35000">
                <a:schemeClr val="accent6">
                  <a:tint val="37000"/>
                  <a:satMod val="300000"/>
                </a:schemeClr>
              </a:gs>
              <a:gs pos="100000">
                <a:schemeClr val="accent6">
                  <a:tint val="15000"/>
                  <a:satMod val="350000"/>
                  <a:alpha val="49000"/>
                  <a:lumMod val="0"/>
                  <a:lumOff val="100000"/>
                </a:schemeClr>
              </a:gs>
            </a:gsLst>
          </a:gradFill>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pPr marL="0" indent="0">
              <a:buNone/>
            </a:pPr>
            <a:r>
              <a:rPr lang="en-US" dirty="0"/>
              <a:t>13  Christ has redeemed us from the curse of the law, having become a curse for us (for it is written, "Cursed is everyone who hangs on a tree"),</a:t>
            </a:r>
          </a:p>
          <a:p>
            <a:pPr marL="0" indent="0">
              <a:buNone/>
            </a:pPr>
            <a:r>
              <a:rPr lang="en-US" dirty="0"/>
              <a:t>14  that the blessing of Abraham might come upon the Gentiles in Christ Jesus, that we might receive the promise of the Spirit through faith</a:t>
            </a:r>
            <a:r>
              <a:rPr lang="en-US" dirty="0" smtClean="0"/>
              <a:t>.</a:t>
            </a:r>
            <a:endParaRPr lang="en-US" dirty="0"/>
          </a:p>
        </p:txBody>
      </p:sp>
      <p:sp>
        <p:nvSpPr>
          <p:cNvPr id="4" name="TextBox 3"/>
          <p:cNvSpPr txBox="1"/>
          <p:nvPr/>
        </p:nvSpPr>
        <p:spPr>
          <a:xfrm>
            <a:off x="5181600" y="487025"/>
            <a:ext cx="3657600" cy="63709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itchFamily="34" charset="0"/>
              <a:buChar char="•"/>
            </a:pPr>
            <a:r>
              <a:rPr lang="en-US" sz="2400" b="1" dirty="0">
                <a:solidFill>
                  <a:prstClr val="black"/>
                </a:solidFill>
              </a:rPr>
              <a:t>The demerit of sin is clearly seen in the innocent, harmless and holy Son of God suffering as a curse to benefit man, but He:</a:t>
            </a:r>
          </a:p>
          <a:p>
            <a:pPr marL="742950" lvl="1" indent="-285750">
              <a:buFont typeface="Arial" pitchFamily="34" charset="0"/>
              <a:buChar char="•"/>
            </a:pPr>
            <a:r>
              <a:rPr lang="en-US" sz="2400" b="1" dirty="0">
                <a:solidFill>
                  <a:prstClr val="black"/>
                </a:solidFill>
              </a:rPr>
              <a:t>Was not guilty of sin</a:t>
            </a:r>
          </a:p>
          <a:p>
            <a:pPr marL="742950" lvl="1" indent="-285750">
              <a:buFont typeface="Arial" pitchFamily="34" charset="0"/>
              <a:buChar char="•"/>
            </a:pPr>
            <a:r>
              <a:rPr lang="en-US" sz="2400" b="1" dirty="0">
                <a:solidFill>
                  <a:prstClr val="black"/>
                </a:solidFill>
              </a:rPr>
              <a:t>Was not deserving of punishment</a:t>
            </a:r>
          </a:p>
          <a:p>
            <a:pPr marL="742950" lvl="1" indent="-285750">
              <a:buFont typeface="Arial" pitchFamily="34" charset="0"/>
              <a:buChar char="•"/>
            </a:pPr>
            <a:r>
              <a:rPr lang="en-US" sz="2400" b="1" dirty="0">
                <a:solidFill>
                  <a:prstClr val="black"/>
                </a:solidFill>
              </a:rPr>
              <a:t>Bore no consciousness of sin</a:t>
            </a:r>
          </a:p>
          <a:p>
            <a:pPr marL="742950" lvl="1" indent="-285750">
              <a:buFont typeface="Arial" pitchFamily="34" charset="0"/>
              <a:buChar char="•"/>
            </a:pPr>
            <a:r>
              <a:rPr lang="en-US" sz="2400" b="1" dirty="0">
                <a:solidFill>
                  <a:prstClr val="black"/>
                </a:solidFill>
              </a:rPr>
              <a:t>Had no remorse for sin</a:t>
            </a:r>
          </a:p>
          <a:p>
            <a:pPr marL="742950" lvl="1" indent="-285750">
              <a:buFont typeface="Arial" pitchFamily="34" charset="0"/>
              <a:buChar char="•"/>
            </a:pPr>
            <a:r>
              <a:rPr lang="en-US" sz="2400" b="1" dirty="0">
                <a:solidFill>
                  <a:prstClr val="black"/>
                </a:solidFill>
              </a:rPr>
              <a:t>Was not the object of divine displeasure</a:t>
            </a:r>
          </a:p>
          <a:p>
            <a:pPr marL="742950" lvl="1" indent="-285750">
              <a:buFont typeface="Arial" pitchFamily="34" charset="0"/>
              <a:buChar char="•"/>
            </a:pPr>
            <a:r>
              <a:rPr lang="en-US" sz="2400" b="1" dirty="0" smtClean="0">
                <a:solidFill>
                  <a:prstClr val="black"/>
                </a:solidFill>
              </a:rPr>
              <a:t>Died </a:t>
            </a:r>
            <a:r>
              <a:rPr lang="en-US" sz="2400" b="1" dirty="0">
                <a:solidFill>
                  <a:prstClr val="black"/>
                </a:solidFill>
              </a:rPr>
              <a:t>to buy us back for His good pleasure</a:t>
            </a:r>
          </a:p>
        </p:txBody>
      </p:sp>
    </p:spTree>
    <p:extLst>
      <p:ext uri="{BB962C8B-B14F-4D97-AF65-F5344CB8AC3E}">
        <p14:creationId xmlns:p14="http://schemas.microsoft.com/office/powerpoint/2010/main" val="385802004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696200" cy="1600200"/>
          </a:xfrm>
        </p:spPr>
        <p:txBody>
          <a:bodyPr>
            <a:normAutofit fontScale="90000"/>
          </a:bodyPr>
          <a:lstStyle/>
          <a:p>
            <a:r>
              <a:rPr lang="en-US" dirty="0" smtClean="0"/>
              <a:t>Will You Take Up The </a:t>
            </a:r>
            <a:r>
              <a:rPr lang="en-US" dirty="0" smtClean="0">
                <a:solidFill>
                  <a:srgbClr val="C00000"/>
                </a:solidFill>
                <a:latin typeface="Bloody" pitchFamily="2" charset="0"/>
              </a:rPr>
              <a:t>Redemption</a:t>
            </a:r>
            <a:r>
              <a:rPr lang="en-US" dirty="0" smtClean="0"/>
              <a:t> Found In Christ?</a:t>
            </a:r>
            <a:endParaRPr lang="en-US" dirty="0"/>
          </a:p>
        </p:txBody>
      </p:sp>
      <p:sp>
        <p:nvSpPr>
          <p:cNvPr id="3" name="Content Placeholder 2"/>
          <p:cNvSpPr>
            <a:spLocks noGrp="1"/>
          </p:cNvSpPr>
          <p:nvPr>
            <p:ph idx="1"/>
          </p:nvPr>
        </p:nvSpPr>
        <p:spPr/>
        <p:txBody>
          <a:bodyPr/>
          <a:lstStyle/>
          <a:p>
            <a:r>
              <a:rPr lang="en-US" dirty="0" smtClean="0"/>
              <a:t>Believe Him (Jn. 8:24)</a:t>
            </a:r>
          </a:p>
          <a:p>
            <a:r>
              <a:rPr lang="en-US" dirty="0" smtClean="0"/>
              <a:t>Repent of Sin (Acts 2:38)</a:t>
            </a:r>
          </a:p>
          <a:p>
            <a:r>
              <a:rPr lang="en-US" dirty="0" smtClean="0"/>
              <a:t>Confess Him (Mt. 10:32)</a:t>
            </a:r>
          </a:p>
          <a:p>
            <a:r>
              <a:rPr lang="en-US" dirty="0" smtClean="0"/>
              <a:t>Be immersed with Him into His death (Rom. 6:3, 4)</a:t>
            </a:r>
          </a:p>
          <a:p>
            <a:r>
              <a:rPr lang="en-US" dirty="0" smtClean="0"/>
              <a:t>Live faithful to Him until you die (Rev. 2:10)</a:t>
            </a:r>
          </a:p>
        </p:txBody>
      </p:sp>
    </p:spTree>
    <p:extLst>
      <p:ext uri="{BB962C8B-B14F-4D97-AF65-F5344CB8AC3E}">
        <p14:creationId xmlns:p14="http://schemas.microsoft.com/office/powerpoint/2010/main" val="8161442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Previously</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No divisions of the law were understood by apostles</a:t>
            </a:r>
          </a:p>
          <a:p>
            <a:pPr marL="457200" indent="-457200">
              <a:buFont typeface="+mj-lt"/>
              <a:buAutoNum type="arabicPeriod"/>
            </a:pPr>
            <a:r>
              <a:rPr lang="en-US" dirty="0" smtClean="0"/>
              <a:t>What the Law Could Not Do</a:t>
            </a:r>
          </a:p>
          <a:p>
            <a:pPr marL="457200" indent="-457200">
              <a:buFont typeface="+mj-lt"/>
              <a:buAutoNum type="arabicPeriod"/>
            </a:pPr>
            <a:r>
              <a:rPr lang="en-US" dirty="0" smtClean="0"/>
              <a:t>Why the Law could not accomplish life and righteousness</a:t>
            </a:r>
          </a:p>
          <a:p>
            <a:pPr marL="457200" indent="-457200">
              <a:buFont typeface="+mj-lt"/>
              <a:buAutoNum type="arabicPeriod"/>
            </a:pPr>
            <a:r>
              <a:rPr lang="en-US" dirty="0" smtClean="0"/>
              <a:t>A look at the allegory of Hagar and Sarah</a:t>
            </a:r>
          </a:p>
          <a:p>
            <a:pPr marL="457200" indent="-457200">
              <a:buFont typeface="+mj-lt"/>
              <a:buAutoNum type="arabicPeriod"/>
            </a:pPr>
            <a:r>
              <a:rPr lang="en-US" dirty="0" smtClean="0"/>
              <a:t>How God Remedied The Defects of the Law</a:t>
            </a:r>
          </a:p>
          <a:p>
            <a:pPr marL="777240" lvl="1" indent="-457200">
              <a:buFont typeface="+mj-lt"/>
              <a:buAutoNum type="alphaLcParenR"/>
            </a:pPr>
            <a:r>
              <a:rPr lang="en-US" dirty="0" smtClean="0"/>
              <a:t>The law of Moses was not a suitable rule of life for all mankind</a:t>
            </a:r>
          </a:p>
        </p:txBody>
      </p:sp>
    </p:spTree>
    <p:extLst>
      <p:ext uri="{BB962C8B-B14F-4D97-AF65-F5344CB8AC3E}">
        <p14:creationId xmlns:p14="http://schemas.microsoft.com/office/powerpoint/2010/main" val="333975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a:t>
            </a:r>
            <a:endParaRPr lang="en-US" dirty="0"/>
          </a:p>
        </p:txBody>
      </p:sp>
      <p:sp>
        <p:nvSpPr>
          <p:cNvPr id="3" name="Content Placeholder 2"/>
          <p:cNvSpPr>
            <a:spLocks noGrp="1"/>
          </p:cNvSpPr>
          <p:nvPr>
            <p:ph idx="1"/>
          </p:nvPr>
        </p:nvSpPr>
        <p:spPr>
          <a:xfrm>
            <a:off x="2286000" y="381000"/>
            <a:ext cx="6248400" cy="3886200"/>
          </a:xfrm>
        </p:spPr>
        <p:txBody>
          <a:bodyPr/>
          <a:lstStyle/>
          <a:p>
            <a:pPr marL="0" indent="0">
              <a:buNone/>
            </a:pPr>
            <a:r>
              <a:rPr lang="en-US" b="1" dirty="0" smtClean="0"/>
              <a:t>How God Remedied The Defects of the Law:</a:t>
            </a:r>
          </a:p>
          <a:p>
            <a:pPr marL="822960" lvl="1" indent="-457200">
              <a:buClr>
                <a:schemeClr val="tx2">
                  <a:lumMod val="75000"/>
                  <a:lumOff val="25000"/>
                </a:schemeClr>
              </a:buClr>
              <a:buFont typeface="+mj-lt"/>
              <a:buAutoNum type="arabicPeriod"/>
            </a:pPr>
            <a:r>
              <a:rPr lang="en-US" dirty="0" smtClean="0">
                <a:solidFill>
                  <a:schemeClr val="bg2">
                    <a:lumMod val="50000"/>
                  </a:schemeClr>
                </a:solidFill>
              </a:rPr>
              <a:t>The Law was not a suitable rule of life for all mankind</a:t>
            </a:r>
          </a:p>
          <a:p>
            <a:pPr marL="822960" lvl="1" indent="-457200">
              <a:buFont typeface="+mj-lt"/>
              <a:buAutoNum type="arabicPeriod"/>
            </a:pPr>
            <a:r>
              <a:rPr lang="en-US" dirty="0" smtClean="0"/>
              <a:t>The Law could not exhibit the full scope of the malignity of sin</a:t>
            </a:r>
          </a:p>
          <a:p>
            <a:pPr marL="822960" lvl="1" indent="-457200">
              <a:buClr>
                <a:schemeClr val="tx2">
                  <a:lumMod val="75000"/>
                  <a:lumOff val="25000"/>
                </a:schemeClr>
              </a:buClr>
              <a:buFont typeface="+mj-lt"/>
              <a:buAutoNum type="arabicPeriod"/>
            </a:pPr>
            <a:r>
              <a:rPr lang="en-US" dirty="0" smtClean="0">
                <a:solidFill>
                  <a:schemeClr val="bg2">
                    <a:lumMod val="50000"/>
                  </a:schemeClr>
                </a:solidFill>
              </a:rPr>
              <a:t>The Law could not impart life and righteousness</a:t>
            </a:r>
            <a:endParaRPr lang="en-US" dirty="0">
              <a:solidFill>
                <a:schemeClr val="bg2">
                  <a:lumMod val="50000"/>
                </a:schemeClr>
              </a:solidFill>
            </a:endParaRPr>
          </a:p>
        </p:txBody>
      </p:sp>
      <p:sp>
        <p:nvSpPr>
          <p:cNvPr id="4" name="TextBox 3"/>
          <p:cNvSpPr txBox="1"/>
          <p:nvPr/>
        </p:nvSpPr>
        <p:spPr>
          <a:xfrm>
            <a:off x="838201" y="4114800"/>
            <a:ext cx="7315200" cy="646331"/>
          </a:xfrm>
          <a:prstGeom prst="rect">
            <a:avLst/>
          </a:prstGeom>
          <a:noFill/>
        </p:spPr>
        <p:txBody>
          <a:bodyPr wrap="square" rtlCol="0">
            <a:spAutoFit/>
          </a:bodyPr>
          <a:lstStyle/>
          <a:p>
            <a:pPr algn="ctr"/>
            <a:r>
              <a:rPr lang="en-US" dirty="0">
                <a:solidFill>
                  <a:prstClr val="black"/>
                </a:solidFill>
                <a:latin typeface="Arial Rounded MT Bold" pitchFamily="34" charset="0"/>
              </a:rPr>
              <a:t>All of the defects within the law are remedied through the Father sending His Son in the likeness of sinful flesh (Rom. 8:3)</a:t>
            </a:r>
          </a:p>
        </p:txBody>
      </p:sp>
      <p:sp>
        <p:nvSpPr>
          <p:cNvPr id="5" name="TextBox 4"/>
          <p:cNvSpPr txBox="1"/>
          <p:nvPr/>
        </p:nvSpPr>
        <p:spPr>
          <a:xfrm>
            <a:off x="381000" y="1600200"/>
            <a:ext cx="2224691" cy="1650742"/>
          </a:xfrm>
          <a:prstGeom prst="stripedRightArrow">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b="1" dirty="0" smtClean="0"/>
              <a:t>TODAY’S</a:t>
            </a:r>
          </a:p>
          <a:p>
            <a:r>
              <a:rPr lang="en-US" sz="2400" b="1" dirty="0" smtClean="0"/>
              <a:t>SUBJECT</a:t>
            </a:r>
            <a:endParaRPr lang="en-US" sz="2400" b="1" dirty="0"/>
          </a:p>
        </p:txBody>
      </p:sp>
    </p:spTree>
    <p:extLst>
      <p:ext uri="{BB962C8B-B14F-4D97-AF65-F5344CB8AC3E}">
        <p14:creationId xmlns:p14="http://schemas.microsoft.com/office/powerpoint/2010/main" val="185831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Could not exhibit the </a:t>
            </a:r>
            <a:r>
              <a:rPr lang="en-US" dirty="0"/>
              <a:t>full </a:t>
            </a:r>
            <a:r>
              <a:rPr lang="en-US" dirty="0" smtClean="0"/>
              <a:t>Malignity of sin</a:t>
            </a:r>
            <a:endParaRPr lang="en-US" dirty="0"/>
          </a:p>
        </p:txBody>
      </p:sp>
      <p:sp>
        <p:nvSpPr>
          <p:cNvPr id="5" name="Text Placeholder 4"/>
          <p:cNvSpPr>
            <a:spLocks noGrp="1"/>
          </p:cNvSpPr>
          <p:nvPr>
            <p:ph type="body" idx="1"/>
          </p:nvPr>
        </p:nvSpPr>
        <p:spPr/>
        <p:txBody>
          <a:bodyPr/>
          <a:lstStyle/>
          <a:p>
            <a:r>
              <a:rPr lang="en-US" dirty="0" smtClean="0"/>
              <a:t>SECTION 2</a:t>
            </a:r>
            <a:endParaRPr lang="en-US" dirty="0"/>
          </a:p>
        </p:txBody>
      </p:sp>
      <p:sp>
        <p:nvSpPr>
          <p:cNvPr id="6" name="TextBox 5"/>
          <p:cNvSpPr txBox="1"/>
          <p:nvPr/>
        </p:nvSpPr>
        <p:spPr>
          <a:xfrm>
            <a:off x="1524000" y="914400"/>
            <a:ext cx="4221861" cy="523220"/>
          </a:xfrm>
          <a:prstGeom prst="rect">
            <a:avLst/>
          </a:prstGeom>
          <a:noFill/>
        </p:spPr>
        <p:txBody>
          <a:bodyPr wrap="none" rtlCol="0">
            <a:spAutoFit/>
          </a:bodyPr>
          <a:lstStyle/>
          <a:p>
            <a:r>
              <a:rPr lang="en-US" sz="2800" dirty="0">
                <a:solidFill>
                  <a:prstClr val="white"/>
                </a:solidFill>
                <a:latin typeface="Adobe Garamond Pro Bold" pitchFamily="18" charset="0"/>
              </a:rPr>
              <a:t>God’s Remedy For The Law</a:t>
            </a:r>
          </a:p>
        </p:txBody>
      </p:sp>
      <p:sp>
        <p:nvSpPr>
          <p:cNvPr id="2" name="TextBox 1"/>
          <p:cNvSpPr txBox="1"/>
          <p:nvPr/>
        </p:nvSpPr>
        <p:spPr>
          <a:xfrm>
            <a:off x="1524000" y="1600200"/>
            <a:ext cx="6248400" cy="1323439"/>
          </a:xfrm>
          <a:prstGeom prst="rect">
            <a:avLst/>
          </a:prstGeom>
          <a:noFill/>
        </p:spPr>
        <p:txBody>
          <a:bodyPr wrap="square" rtlCol="0">
            <a:spAutoFit/>
          </a:bodyPr>
          <a:lstStyle/>
          <a:p>
            <a:r>
              <a:rPr lang="en-US" sz="2000" dirty="0">
                <a:solidFill>
                  <a:srgbClr val="AD0101">
                    <a:lumMod val="20000"/>
                    <a:lumOff val="80000"/>
                  </a:srgbClr>
                </a:solidFill>
              </a:rPr>
              <a:t>“For what the law could not do in that it was weak through the flesh, God did by sending His own Son in the likeness of sinful flesh, on account of sin: He condemned sin in the flesh” (Rom. 8:3)</a:t>
            </a:r>
          </a:p>
        </p:txBody>
      </p:sp>
    </p:spTree>
    <p:extLst>
      <p:ext uri="{BB962C8B-B14F-4D97-AF65-F5344CB8AC3E}">
        <p14:creationId xmlns:p14="http://schemas.microsoft.com/office/powerpoint/2010/main" val="27563206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304800" y="4807527"/>
            <a:ext cx="3352800" cy="18288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304800" y="4800600"/>
            <a:ext cx="33528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The Law</a:t>
            </a:r>
            <a:endParaRPr lang="en-US" dirty="0"/>
          </a:p>
        </p:txBody>
      </p:sp>
      <p:sp>
        <p:nvSpPr>
          <p:cNvPr id="5" name="Content Placeholder 4"/>
          <p:cNvSpPr>
            <a:spLocks noGrp="1"/>
          </p:cNvSpPr>
          <p:nvPr>
            <p:ph idx="1"/>
          </p:nvPr>
        </p:nvSpPr>
        <p:spPr/>
        <p:txBody>
          <a:bodyPr>
            <a:normAutofit/>
          </a:bodyPr>
          <a:lstStyle/>
          <a:p>
            <a:pPr marL="457200" indent="-457200">
              <a:buFont typeface="+mj-lt"/>
              <a:buAutoNum type="arabicPeriod"/>
            </a:pPr>
            <a:r>
              <a:rPr lang="en-US" sz="2800" dirty="0" smtClean="0"/>
              <a:t>Clarified what was sin (Rom. 7:7)</a:t>
            </a:r>
          </a:p>
          <a:p>
            <a:pPr marL="457200" indent="-457200">
              <a:buFont typeface="+mj-lt"/>
              <a:buAutoNum type="arabicPeriod"/>
            </a:pPr>
            <a:r>
              <a:rPr lang="en-US" sz="2800" dirty="0" smtClean="0"/>
              <a:t>Showed the hatred of sin by God</a:t>
            </a:r>
          </a:p>
          <a:p>
            <a:pPr lvl="1"/>
            <a:r>
              <a:rPr lang="en-US" sz="2400" dirty="0" smtClean="0"/>
              <a:t>Destruction of a sinful world with a flood (2 Pet. 2:5; Gen. 6:5-7)</a:t>
            </a:r>
          </a:p>
          <a:p>
            <a:pPr lvl="1"/>
            <a:r>
              <a:rPr lang="en-US" sz="2400" dirty="0" smtClean="0"/>
              <a:t>Destruction of cities with fire and brimstone (2 Pet. 2:6; Gen. 13:13; 18:20, 21; 19:12, 13, 24, 25, 28)</a:t>
            </a:r>
          </a:p>
          <a:p>
            <a:pPr marL="457200" indent="-457200">
              <a:buFont typeface="+mj-lt"/>
              <a:buAutoNum type="arabicPeriod"/>
            </a:pPr>
            <a:r>
              <a:rPr lang="en-US" sz="2800" dirty="0" smtClean="0"/>
              <a:t>Displayed a cost for sin (man sins…animals die)</a:t>
            </a:r>
            <a:endParaRPr lang="en-US" sz="2800" dirty="0"/>
          </a:p>
        </p:txBody>
      </p:sp>
    </p:spTree>
    <p:extLst>
      <p:ext uri="{BB962C8B-B14F-4D97-AF65-F5344CB8AC3E}">
        <p14:creationId xmlns:p14="http://schemas.microsoft.com/office/powerpoint/2010/main" val="390083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repeatCount="3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60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6000"/>
                            </p:stCondLst>
                            <p:childTnLst>
                              <p:par>
                                <p:cTn id="12" presetID="21" presetClass="exit" presetSubtype="1" fill="hold" grpId="1" nodeType="afterEffect">
                                  <p:stCondLst>
                                    <p:cond delay="0"/>
                                  </p:stCondLst>
                                  <p:childTnLst>
                                    <p:animEffect transition="out" filter="wheel(1)">
                                      <p:cBhvr>
                                        <p:cTn id="13" dur="2000"/>
                                        <p:tgtEl>
                                          <p:spTgt spid="2"/>
                                        </p:tgtEl>
                                      </p:cBhvr>
                                    </p:animEffect>
                                    <p:set>
                                      <p:cBhvr>
                                        <p:cTn id="14" dur="1" fill="hold">
                                          <p:stCondLst>
                                            <p:cond delay="19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fontScale="90000"/>
          </a:bodyPr>
          <a:lstStyle/>
          <a:p>
            <a:r>
              <a:rPr lang="en-US" dirty="0" smtClean="0"/>
              <a:t>The Crucifixion Shows the Full Demerit of Sin</a:t>
            </a:r>
            <a:endParaRPr lang="en-US" dirty="0"/>
          </a:p>
        </p:txBody>
      </p:sp>
      <p:sp>
        <p:nvSpPr>
          <p:cNvPr id="3" name="Content Placeholder 2"/>
          <p:cNvSpPr>
            <a:spLocks noGrp="1"/>
          </p:cNvSpPr>
          <p:nvPr>
            <p:ph idx="1"/>
          </p:nvPr>
        </p:nvSpPr>
        <p:spPr/>
        <p:txBody>
          <a:bodyPr/>
          <a:lstStyle/>
          <a:p>
            <a:r>
              <a:rPr lang="en-US" dirty="0"/>
              <a:t>“Yet it pleased the LORD to bruise Him; He has put Him to grief. When You make His soul an offering for sin, He shall see His seed, He shall prolong His days, And the pleasure of the LORD shall prosper in His </a:t>
            </a:r>
            <a:r>
              <a:rPr lang="en-US" dirty="0" smtClean="0"/>
              <a:t>hand” (Is. 53:10)</a:t>
            </a:r>
            <a:endParaRPr lang="en-US" dirty="0"/>
          </a:p>
        </p:txBody>
      </p:sp>
      <p:sp>
        <p:nvSpPr>
          <p:cNvPr id="4" name="Oval 3"/>
          <p:cNvSpPr/>
          <p:nvPr/>
        </p:nvSpPr>
        <p:spPr>
          <a:xfrm>
            <a:off x="5486400" y="1371600"/>
            <a:ext cx="6858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Oval 4"/>
          <p:cNvSpPr/>
          <p:nvPr/>
        </p:nvSpPr>
        <p:spPr>
          <a:xfrm>
            <a:off x="1066800" y="1752600"/>
            <a:ext cx="6858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a:off x="4856020" y="1752600"/>
            <a:ext cx="6096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3138055" y="2119745"/>
            <a:ext cx="6096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6567055" y="2133600"/>
            <a:ext cx="6096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7038110" y="2514600"/>
            <a:ext cx="6096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18"/>
          <p:cNvGrpSpPr/>
          <p:nvPr/>
        </p:nvGrpSpPr>
        <p:grpSpPr>
          <a:xfrm>
            <a:off x="3962400" y="2971800"/>
            <a:ext cx="2909455" cy="1302841"/>
            <a:chOff x="3962400" y="2971800"/>
            <a:chExt cx="2909455" cy="1302841"/>
          </a:xfrm>
        </p:grpSpPr>
        <p:sp>
          <p:nvSpPr>
            <p:cNvPr id="10" name="TextBox 9"/>
            <p:cNvSpPr txBox="1"/>
            <p:nvPr/>
          </p:nvSpPr>
          <p:spPr>
            <a:xfrm>
              <a:off x="4667176" y="3505200"/>
              <a:ext cx="1899879" cy="769441"/>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400" b="1" cap="all" dirty="0">
                  <a:ln w="0"/>
                  <a:gradFill flip="none">
                    <a:gsLst>
                      <a:gs pos="0">
                        <a:srgbClr val="AD0101">
                          <a:tint val="75000"/>
                          <a:shade val="75000"/>
                          <a:satMod val="170000"/>
                        </a:srgbClr>
                      </a:gs>
                      <a:gs pos="49000">
                        <a:srgbClr val="AD0101">
                          <a:tint val="88000"/>
                          <a:shade val="65000"/>
                          <a:satMod val="172000"/>
                        </a:srgbClr>
                      </a:gs>
                      <a:gs pos="50000">
                        <a:srgbClr val="AD0101">
                          <a:shade val="65000"/>
                          <a:satMod val="130000"/>
                        </a:srgbClr>
                      </a:gs>
                      <a:gs pos="92000">
                        <a:srgbClr val="AD0101">
                          <a:shade val="50000"/>
                          <a:satMod val="120000"/>
                        </a:srgbClr>
                      </a:gs>
                      <a:gs pos="100000">
                        <a:srgbClr val="AD0101">
                          <a:shade val="48000"/>
                          <a:satMod val="120000"/>
                        </a:srgbClr>
                      </a:gs>
                    </a:gsLst>
                    <a:lin ang="5400000"/>
                  </a:gradFill>
                  <a:effectLst>
                    <a:reflection blurRad="12700" stA="50000" endPos="50000" dist="5000" dir="5400000" sy="-100000" rotWithShape="0"/>
                  </a:effectLst>
                  <a:latin typeface="Aharoni" pitchFamily="2" charset="-79"/>
                  <a:cs typeface="Aharoni" pitchFamily="2" charset="-79"/>
                </a:rPr>
                <a:t>WHO?</a:t>
              </a:r>
            </a:p>
          </p:txBody>
        </p:sp>
        <p:cxnSp>
          <p:nvCxnSpPr>
            <p:cNvPr id="12" name="Straight Arrow Connector 11"/>
            <p:cNvCxnSpPr/>
            <p:nvPr/>
          </p:nvCxnSpPr>
          <p:spPr>
            <a:xfrm flipH="1" flipV="1">
              <a:off x="3962400" y="2971800"/>
              <a:ext cx="6858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0"/>
            </p:cNvCxnSpPr>
            <p:nvPr/>
          </p:nvCxnSpPr>
          <p:spPr>
            <a:xfrm flipH="1" flipV="1">
              <a:off x="5617115" y="2971800"/>
              <a:ext cx="1"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477000" y="2971802"/>
              <a:ext cx="394855" cy="6095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8607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par>
                          <p:cTn id="28" fill="hold">
                            <p:stCondLst>
                              <p:cond delay="500"/>
                            </p:stCondLst>
                            <p:childTnLst>
                              <p:par>
                                <p:cTn id="29" presetID="22" presetClass="entr" presetSubtype="4"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fontScale="90000"/>
          </a:bodyPr>
          <a:lstStyle/>
          <a:p>
            <a:r>
              <a:rPr lang="en-US" dirty="0" smtClean="0"/>
              <a:t>The Crucifixion Shows the Full Demerit of Sin</a:t>
            </a:r>
            <a:endParaRPr lang="en-US" dirty="0"/>
          </a:p>
        </p:txBody>
      </p:sp>
      <p:sp>
        <p:nvSpPr>
          <p:cNvPr id="3" name="Content Placeholder 2"/>
          <p:cNvSpPr>
            <a:spLocks noGrp="1"/>
          </p:cNvSpPr>
          <p:nvPr>
            <p:ph idx="1"/>
          </p:nvPr>
        </p:nvSpPr>
        <p:spPr/>
        <p:txBody>
          <a:bodyPr/>
          <a:lstStyle/>
          <a:p>
            <a:r>
              <a:rPr lang="en-US" dirty="0"/>
              <a:t>“Yet it pleased the LORD to bruise Him; He has put Him to grief. When You make His soul an offering for sin, He shall see His seed, He shall prolong His days, And the pleasure of the LORD shall prosper in His </a:t>
            </a:r>
            <a:r>
              <a:rPr lang="en-US" dirty="0" smtClean="0"/>
              <a:t>hand” (Is. 53:10)</a:t>
            </a:r>
            <a:endParaRPr lang="en-US" dirty="0"/>
          </a:p>
        </p:txBody>
      </p:sp>
      <p:sp>
        <p:nvSpPr>
          <p:cNvPr id="4" name="Oval 3"/>
          <p:cNvSpPr/>
          <p:nvPr/>
        </p:nvSpPr>
        <p:spPr>
          <a:xfrm>
            <a:off x="5486400" y="1371600"/>
            <a:ext cx="6858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Oval 4"/>
          <p:cNvSpPr/>
          <p:nvPr/>
        </p:nvSpPr>
        <p:spPr>
          <a:xfrm>
            <a:off x="1066800" y="1752600"/>
            <a:ext cx="6858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a:off x="4856020" y="1752600"/>
            <a:ext cx="6096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3138055" y="2119745"/>
            <a:ext cx="6096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6567055" y="2133600"/>
            <a:ext cx="6096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7038110" y="2514600"/>
            <a:ext cx="6096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18"/>
          <p:cNvGrpSpPr/>
          <p:nvPr/>
        </p:nvGrpSpPr>
        <p:grpSpPr>
          <a:xfrm>
            <a:off x="3962400" y="2971800"/>
            <a:ext cx="2909455" cy="1302841"/>
            <a:chOff x="3962400" y="2971800"/>
            <a:chExt cx="2909455" cy="1302841"/>
          </a:xfrm>
        </p:grpSpPr>
        <p:sp>
          <p:nvSpPr>
            <p:cNvPr id="10" name="TextBox 9"/>
            <p:cNvSpPr txBox="1"/>
            <p:nvPr/>
          </p:nvSpPr>
          <p:spPr>
            <a:xfrm>
              <a:off x="4667176" y="3505200"/>
              <a:ext cx="1917513" cy="769441"/>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400" b="1" cap="all" dirty="0">
                  <a:ln w="0"/>
                  <a:gradFill flip="none">
                    <a:gsLst>
                      <a:gs pos="0">
                        <a:srgbClr val="AD0101">
                          <a:tint val="75000"/>
                          <a:shade val="75000"/>
                          <a:satMod val="170000"/>
                        </a:srgbClr>
                      </a:gs>
                      <a:gs pos="49000">
                        <a:srgbClr val="AD0101">
                          <a:tint val="88000"/>
                          <a:shade val="65000"/>
                          <a:satMod val="172000"/>
                        </a:srgbClr>
                      </a:gs>
                      <a:gs pos="50000">
                        <a:srgbClr val="AD0101">
                          <a:shade val="65000"/>
                          <a:satMod val="130000"/>
                        </a:srgbClr>
                      </a:gs>
                      <a:gs pos="92000">
                        <a:srgbClr val="AD0101">
                          <a:shade val="50000"/>
                          <a:satMod val="120000"/>
                        </a:srgbClr>
                      </a:gs>
                      <a:gs pos="100000">
                        <a:srgbClr val="AD0101">
                          <a:shade val="48000"/>
                          <a:satMod val="120000"/>
                        </a:srgbClr>
                      </a:gs>
                    </a:gsLst>
                    <a:lin ang="5400000"/>
                  </a:gradFill>
                  <a:effectLst>
                    <a:reflection blurRad="12700" stA="50000" endPos="50000" dist="5000" dir="5400000" sy="-100000" rotWithShape="0"/>
                  </a:effectLst>
                  <a:latin typeface="Aharoni" pitchFamily="2" charset="-79"/>
                  <a:cs typeface="Aharoni" pitchFamily="2" charset="-79"/>
                </a:rPr>
                <a:t>Jesus!</a:t>
              </a:r>
            </a:p>
          </p:txBody>
        </p:sp>
        <p:cxnSp>
          <p:nvCxnSpPr>
            <p:cNvPr id="12" name="Straight Arrow Connector 11"/>
            <p:cNvCxnSpPr/>
            <p:nvPr/>
          </p:nvCxnSpPr>
          <p:spPr>
            <a:xfrm flipH="1" flipV="1">
              <a:off x="3962400" y="2971800"/>
              <a:ext cx="6858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0"/>
            </p:cNvCxnSpPr>
            <p:nvPr/>
          </p:nvCxnSpPr>
          <p:spPr>
            <a:xfrm flipH="1" flipV="1">
              <a:off x="5617116" y="2971800"/>
              <a:ext cx="8817"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477000" y="2971802"/>
              <a:ext cx="394855" cy="6095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9992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nodeType="afterEffect">
                                  <p:stCondLst>
                                    <p:cond delay="1000"/>
                                  </p:stCondLst>
                                  <p:childTnLst>
                                    <p:animEffect transition="out" filter="fade">
                                      <p:cBhvr>
                                        <p:cTn id="6" dur="500" tmFilter="0, 0; .2, .5; .8, .5; 1, 0"/>
                                        <p:tgtEl>
                                          <p:spTgt spid="19"/>
                                        </p:tgtEl>
                                      </p:cBhvr>
                                    </p:animEffect>
                                    <p:animScale>
                                      <p:cBhvr>
                                        <p:cTn id="7" dur="250"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600" dirty="0" smtClean="0">
                <a:solidFill>
                  <a:schemeClr val="accent1"/>
                </a:solidFill>
              </a:rPr>
              <a:t>WARNING!</a:t>
            </a:r>
            <a:endParaRPr lang="en-US" spc="600" dirty="0">
              <a:solidFill>
                <a:schemeClr val="accent1"/>
              </a:solidFill>
            </a:endParaRPr>
          </a:p>
        </p:txBody>
      </p:sp>
      <p:sp>
        <p:nvSpPr>
          <p:cNvPr id="3" name="Content Placeholder 2"/>
          <p:cNvSpPr>
            <a:spLocks noGrp="1"/>
          </p:cNvSpPr>
          <p:nvPr>
            <p:ph idx="1"/>
          </p:nvPr>
        </p:nvSpPr>
        <p:spPr>
          <a:xfrm>
            <a:off x="762000" y="457200"/>
            <a:ext cx="7924800" cy="4724400"/>
          </a:xfrm>
        </p:spPr>
        <p:txBody>
          <a:bodyPr>
            <a:normAutofit fontScale="92500" lnSpcReduction="10000"/>
          </a:bodyPr>
          <a:lstStyle/>
          <a:p>
            <a:pPr marL="0" indent="0">
              <a:buNone/>
            </a:pPr>
            <a:r>
              <a:rPr lang="en-US" sz="3200" b="1" dirty="0" smtClean="0"/>
              <a:t>Caution against Dangerous Reasoning</a:t>
            </a:r>
          </a:p>
          <a:p>
            <a:pPr marL="834390" lvl="1" indent="-514350">
              <a:buFont typeface="+mj-lt"/>
              <a:buAutoNum type="arabicPeriod"/>
            </a:pPr>
            <a:r>
              <a:rPr lang="en-US" sz="2800" dirty="0" smtClean="0"/>
              <a:t>“If a sinner is to perish eternally in hell for sin, should not the Christ to suffered eternally as well?”</a:t>
            </a:r>
          </a:p>
          <a:p>
            <a:pPr lvl="2"/>
            <a:r>
              <a:rPr lang="en-US" sz="2800" dirty="0" smtClean="0"/>
              <a:t>Fails to see </a:t>
            </a:r>
            <a:r>
              <a:rPr lang="en-US" sz="2800" b="1" dirty="0" smtClean="0">
                <a:solidFill>
                  <a:schemeClr val="accent1"/>
                </a:solidFill>
              </a:rPr>
              <a:t>who</a:t>
            </a:r>
            <a:r>
              <a:rPr lang="en-US" sz="2800" dirty="0" smtClean="0">
                <a:solidFill>
                  <a:schemeClr val="accent1"/>
                </a:solidFill>
              </a:rPr>
              <a:t> </a:t>
            </a:r>
            <a:r>
              <a:rPr lang="en-US" sz="2800" dirty="0" smtClean="0"/>
              <a:t>died on the cross</a:t>
            </a:r>
          </a:p>
          <a:p>
            <a:pPr lvl="2"/>
            <a:r>
              <a:rPr lang="en-US" sz="2800" dirty="0" smtClean="0"/>
              <a:t>Fails to see distinction of </a:t>
            </a:r>
            <a:r>
              <a:rPr lang="en-US" sz="2800" i="1" dirty="0" smtClean="0"/>
              <a:t>quality</a:t>
            </a:r>
            <a:r>
              <a:rPr lang="en-US" sz="2800" dirty="0" smtClean="0"/>
              <a:t> versus </a:t>
            </a:r>
            <a:r>
              <a:rPr lang="en-US" sz="2800" i="1" dirty="0" smtClean="0"/>
              <a:t>quantity</a:t>
            </a:r>
          </a:p>
          <a:p>
            <a:pPr lvl="3"/>
            <a:r>
              <a:rPr lang="en-US" sz="2400" dirty="0" smtClean="0"/>
              <a:t>$200,000.00 could purchase a house</a:t>
            </a:r>
          </a:p>
          <a:p>
            <a:pPr lvl="3"/>
            <a:r>
              <a:rPr lang="en-US" sz="2400" dirty="0" smtClean="0"/>
              <a:t>What about 200,000 rocks?</a:t>
            </a:r>
          </a:p>
          <a:p>
            <a:pPr lvl="3"/>
            <a:r>
              <a:rPr lang="en-US" sz="2400" dirty="0" smtClean="0"/>
              <a:t>200,000 rocks would be the same </a:t>
            </a:r>
            <a:r>
              <a:rPr lang="en-US" sz="2400" b="1" dirty="0" smtClean="0"/>
              <a:t>quantity</a:t>
            </a:r>
            <a:r>
              <a:rPr lang="en-US" sz="2400" dirty="0" smtClean="0"/>
              <a:t> but insufficient </a:t>
            </a:r>
            <a:r>
              <a:rPr lang="en-US" sz="2400" b="1" dirty="0" smtClean="0"/>
              <a:t>quality</a:t>
            </a:r>
            <a:r>
              <a:rPr lang="en-US" sz="2400" dirty="0" smtClean="0"/>
              <a:t> to purchase a house</a:t>
            </a:r>
          </a:p>
          <a:p>
            <a:pPr lvl="3"/>
            <a:r>
              <a:rPr lang="en-US" sz="2400" dirty="0" smtClean="0"/>
              <a:t>$200.00 would be sufficient </a:t>
            </a:r>
            <a:r>
              <a:rPr lang="en-US" sz="2400" b="1" dirty="0" smtClean="0"/>
              <a:t>quality</a:t>
            </a:r>
            <a:r>
              <a:rPr lang="en-US" sz="2400" dirty="0" smtClean="0"/>
              <a:t>, but insufficient </a:t>
            </a:r>
            <a:r>
              <a:rPr lang="en-US" sz="2400" b="1" dirty="0" smtClean="0"/>
              <a:t>quantity</a:t>
            </a:r>
            <a:r>
              <a:rPr lang="en-US" sz="2400" dirty="0" smtClean="0"/>
              <a:t> to purchase a house</a:t>
            </a:r>
          </a:p>
        </p:txBody>
      </p:sp>
      <p:pic>
        <p:nvPicPr>
          <p:cNvPr id="1026" name="Picture 2" descr="C:\Users\Steven\AppData\Local\Microsoft\Windows\Temporary Internet Files\Content.IE5\SN5WGEQU\MP90043305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2819400"/>
            <a:ext cx="1146048" cy="1716620"/>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98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par>
                          <p:cTn id="19" fill="hold">
                            <p:stCondLst>
                              <p:cond delay="0"/>
                            </p:stCondLst>
                            <p:childTnLst>
                              <p:par>
                                <p:cTn id="20" presetID="22" presetClass="entr" presetSubtype="4" fill="hold" nodeType="after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wipe(down)">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457200"/>
            <a:ext cx="7543800" cy="2667000"/>
          </a:xfrm>
          <a:solidFill>
            <a:srgbClr val="950101"/>
          </a:solidFill>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en-US" sz="4200" b="1" dirty="0">
                <a:solidFill>
                  <a:schemeClr val="bg1"/>
                </a:solidFill>
                <a:latin typeface="Aharoni" pitchFamily="2" charset="-79"/>
                <a:cs typeface="Aharoni" pitchFamily="2" charset="-79"/>
              </a:rPr>
              <a:t>Why do the Gospel writers affirm that </a:t>
            </a:r>
            <a:r>
              <a:rPr lang="en-US" sz="4200" b="1" dirty="0" smtClean="0">
                <a:solidFill>
                  <a:schemeClr val="bg1"/>
                </a:solidFill>
                <a:latin typeface="Aharoni" pitchFamily="2" charset="-79"/>
                <a:cs typeface="Aharoni" pitchFamily="2" charset="-79"/>
              </a:rPr>
              <a:t>Jesus died </a:t>
            </a:r>
            <a:r>
              <a:rPr lang="en-US" sz="4200" b="1" dirty="0">
                <a:solidFill>
                  <a:schemeClr val="bg1"/>
                </a:solidFill>
                <a:latin typeface="Aharoni" pitchFamily="2" charset="-79"/>
                <a:cs typeface="Aharoni" pitchFamily="2" charset="-79"/>
              </a:rPr>
              <a:t>so quickly after being suspended on the cross</a:t>
            </a:r>
            <a:r>
              <a:rPr lang="en-US" sz="4200" b="1" dirty="0" smtClean="0">
                <a:solidFill>
                  <a:schemeClr val="bg1"/>
                </a:solidFill>
                <a:latin typeface="Aharoni" pitchFamily="2" charset="-79"/>
                <a:cs typeface="Aharoni" pitchFamily="2" charset="-79"/>
              </a:rPr>
              <a:t>?</a:t>
            </a:r>
            <a:endParaRPr lang="en-US" sz="4200" dirty="0">
              <a:solidFill>
                <a:schemeClr val="bg1"/>
              </a:solidFill>
              <a:latin typeface="Aharoni" pitchFamily="2" charset="-79"/>
              <a:cs typeface="Aharoni" pitchFamily="2" charset="-79"/>
            </a:endParaRPr>
          </a:p>
        </p:txBody>
      </p:sp>
      <p:sp>
        <p:nvSpPr>
          <p:cNvPr id="9" name="Rectangle 8"/>
          <p:cNvSpPr/>
          <p:nvPr/>
        </p:nvSpPr>
        <p:spPr>
          <a:xfrm>
            <a:off x="757990" y="-48127"/>
            <a:ext cx="7543800" cy="6118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757990" y="3048000"/>
            <a:ext cx="7543800" cy="38164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2052" name="Picture 4" descr="C:\Users\Steven\AppData\Local\Microsoft\Windows\Temporary Internet Files\Content.IE5\EXHVBVOP\MC900054676[1].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57600" y="3048000"/>
            <a:ext cx="1752600" cy="3810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762000" y="6398567"/>
            <a:ext cx="7543800" cy="6118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685800" y="3136880"/>
            <a:ext cx="2971800" cy="3416320"/>
          </a:xfrm>
          <a:prstGeom prst="rect">
            <a:avLst/>
          </a:prstGeom>
          <a:noFill/>
        </p:spPr>
        <p:txBody>
          <a:bodyPr wrap="square" rtlCol="0">
            <a:spAutoFit/>
          </a:bodyPr>
          <a:lstStyle/>
          <a:p>
            <a:pPr marL="0" lvl="1" algn="ctr"/>
            <a:r>
              <a:rPr lang="en-US" sz="2700" dirty="0">
                <a:solidFill>
                  <a:schemeClr val="bg1"/>
                </a:solidFill>
                <a:latin typeface="Andalus" pitchFamily="18" charset="-78"/>
                <a:cs typeface="Andalus" pitchFamily="18" charset="-78"/>
              </a:rPr>
              <a:t>“Pilate marveled that He was already dead; and summoning the centurion, he asked him if He had been dead for some time” (Mk. 15:44</a:t>
            </a:r>
            <a:r>
              <a:rPr lang="en-US" sz="2700" dirty="0" smtClean="0">
                <a:solidFill>
                  <a:schemeClr val="bg1"/>
                </a:solidFill>
                <a:latin typeface="Andalus" pitchFamily="18" charset="-78"/>
                <a:cs typeface="Andalus" pitchFamily="18" charset="-78"/>
              </a:rPr>
              <a:t>)</a:t>
            </a:r>
            <a:endParaRPr lang="en-US" sz="2700" dirty="0">
              <a:solidFill>
                <a:schemeClr val="bg1"/>
              </a:solidFill>
              <a:latin typeface="Andalus" pitchFamily="18" charset="-78"/>
              <a:cs typeface="Andalus" pitchFamily="18" charset="-78"/>
            </a:endParaRPr>
          </a:p>
        </p:txBody>
      </p:sp>
      <p:sp>
        <p:nvSpPr>
          <p:cNvPr id="11" name="TextBox 10"/>
          <p:cNvSpPr txBox="1"/>
          <p:nvPr/>
        </p:nvSpPr>
        <p:spPr>
          <a:xfrm>
            <a:off x="5410200" y="3124200"/>
            <a:ext cx="2819400" cy="3108543"/>
          </a:xfrm>
          <a:prstGeom prst="rect">
            <a:avLst/>
          </a:prstGeom>
          <a:noFill/>
        </p:spPr>
        <p:txBody>
          <a:bodyPr wrap="square" rtlCol="0">
            <a:spAutoFit/>
          </a:bodyPr>
          <a:lstStyle/>
          <a:p>
            <a:pPr marL="0" lvl="1" algn="ctr"/>
            <a:r>
              <a:rPr lang="en-US" sz="2800" dirty="0">
                <a:solidFill>
                  <a:schemeClr val="bg1"/>
                </a:solidFill>
                <a:latin typeface="Andalus" pitchFamily="18" charset="-78"/>
                <a:cs typeface="Andalus" pitchFamily="18" charset="-78"/>
              </a:rPr>
              <a:t>“But when they came to Jesus and saw that He was already dead, they did not break His legs” (Jn. 19:33)</a:t>
            </a:r>
          </a:p>
        </p:txBody>
      </p:sp>
      <p:sp>
        <p:nvSpPr>
          <p:cNvPr id="8" name="TextBox 7"/>
          <p:cNvSpPr txBox="1"/>
          <p:nvPr/>
        </p:nvSpPr>
        <p:spPr>
          <a:xfrm>
            <a:off x="848669" y="0"/>
            <a:ext cx="7380931" cy="369332"/>
          </a:xfrm>
          <a:prstGeom prst="rect">
            <a:avLst/>
          </a:prstGeom>
          <a:noFill/>
        </p:spPr>
        <p:txBody>
          <a:bodyPr wrap="none" rtlCol="0">
            <a:spAutoFit/>
          </a:bodyPr>
          <a:lstStyle/>
          <a:p>
            <a:r>
              <a:rPr lang="en-US" kern="1100" spc="570" dirty="0" smtClean="0">
                <a:solidFill>
                  <a:schemeClr val="bg1"/>
                </a:solidFill>
              </a:rPr>
              <a:t>Crucified @ 9:00 AM         Died @ 3:00 PM</a:t>
            </a:r>
            <a:endParaRPr lang="en-US" kern="1100" spc="570" dirty="0">
              <a:solidFill>
                <a:schemeClr val="bg1"/>
              </a:solidFill>
            </a:endParaRPr>
          </a:p>
        </p:txBody>
      </p:sp>
      <p:sp>
        <p:nvSpPr>
          <p:cNvPr id="10" name="TextBox 9"/>
          <p:cNvSpPr txBox="1"/>
          <p:nvPr/>
        </p:nvSpPr>
        <p:spPr>
          <a:xfrm>
            <a:off x="2346542" y="6477000"/>
            <a:ext cx="4248279" cy="400110"/>
          </a:xfrm>
          <a:prstGeom prst="rect">
            <a:avLst/>
          </a:prstGeom>
          <a:noFill/>
        </p:spPr>
        <p:txBody>
          <a:bodyPr wrap="none" rtlCol="0">
            <a:spAutoFit/>
          </a:bodyPr>
          <a:lstStyle/>
          <a:p>
            <a:pPr algn="ctr"/>
            <a:r>
              <a:rPr lang="en-US" sz="2000" i="1" spc="600" dirty="0" smtClean="0">
                <a:solidFill>
                  <a:schemeClr val="bg1"/>
                </a:solidFill>
              </a:rPr>
              <a:t>Mark 15:25, 33, 34, 37</a:t>
            </a:r>
            <a:endParaRPr lang="en-US" sz="2000" i="1" spc="600" dirty="0">
              <a:solidFill>
                <a:schemeClr val="bg1"/>
              </a:solidFill>
            </a:endParaRPr>
          </a:p>
        </p:txBody>
      </p:sp>
      <p:cxnSp>
        <p:nvCxnSpPr>
          <p:cNvPr id="13" name="Straight Arrow Connector 12"/>
          <p:cNvCxnSpPr/>
          <p:nvPr/>
        </p:nvCxnSpPr>
        <p:spPr>
          <a:xfrm>
            <a:off x="990600" y="425116"/>
            <a:ext cx="7010400" cy="0"/>
          </a:xfrm>
          <a:prstGeom prst="straightConnector1">
            <a:avLst/>
          </a:prstGeom>
          <a:ln>
            <a:headEnd type="arrow" w="lg" len="med"/>
            <a:tailEnd type="arrow" w="lg"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63012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cross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281</TotalTime>
  <Words>1814</Words>
  <Application>Microsoft Office PowerPoint</Application>
  <PresentationFormat>On-screen Show (4:3)</PresentationFormat>
  <Paragraphs>138</Paragraphs>
  <Slides>19</Slides>
  <Notes>5</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19</vt:i4>
      </vt:variant>
    </vt:vector>
  </HeadingPairs>
  <TitlesOfParts>
    <vt:vector size="33" baseType="lpstr">
      <vt:lpstr>Arial</vt:lpstr>
      <vt:lpstr>Aharoni</vt:lpstr>
      <vt:lpstr>Bloody</vt:lpstr>
      <vt:lpstr>Cambria</vt:lpstr>
      <vt:lpstr>Forte</vt:lpstr>
      <vt:lpstr>Calibri</vt:lpstr>
      <vt:lpstr>Andalus</vt:lpstr>
      <vt:lpstr>Impact</vt:lpstr>
      <vt:lpstr>Corbel</vt:lpstr>
      <vt:lpstr>Adobe Garamond Pro Bold</vt:lpstr>
      <vt:lpstr>Arial Rounded MT Bold</vt:lpstr>
      <vt:lpstr>Times New Roman</vt:lpstr>
      <vt:lpstr>NewsPrint</vt:lpstr>
      <vt:lpstr>cross3</vt:lpstr>
      <vt:lpstr>“The Law”</vt:lpstr>
      <vt:lpstr>Previously</vt:lpstr>
      <vt:lpstr>Today</vt:lpstr>
      <vt:lpstr>Could not exhibit the full Malignity of sin</vt:lpstr>
      <vt:lpstr>The Law</vt:lpstr>
      <vt:lpstr>The Crucifixion Shows the Full Demerit of Sin</vt:lpstr>
      <vt:lpstr>The Crucifixion Shows the Full Demerit of Sin</vt:lpstr>
      <vt:lpstr>WARNING!</vt:lpstr>
      <vt:lpstr>Why do the Gospel writers affirm that Jesus died so quickly after being suspended on the cross?</vt:lpstr>
      <vt:lpstr>PowerPoint Presentation</vt:lpstr>
      <vt:lpstr>In Redemption</vt:lpstr>
      <vt:lpstr>WARNING!</vt:lpstr>
      <vt:lpstr>The Real Demerit of Sin</vt:lpstr>
      <vt:lpstr>The Real Demerit of Sin</vt:lpstr>
      <vt:lpstr>Galatians 3:13, 14</vt:lpstr>
      <vt:lpstr>Galatians 3:13, 14)</vt:lpstr>
      <vt:lpstr>Galatians 3:13, 14)</vt:lpstr>
      <vt:lpstr>Galatians 3:13, 14)</vt:lpstr>
      <vt:lpstr>Will You Take Up The Redemption Found In Christ?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Could not exhibit the full Malignity of sin</dc:title>
  <dc:creator>Steven J. Wallace</dc:creator>
  <cp:lastModifiedBy>Steven J. Wallace</cp:lastModifiedBy>
  <cp:revision>27</cp:revision>
  <dcterms:created xsi:type="dcterms:W3CDTF">2012-06-28T20:23:11Z</dcterms:created>
  <dcterms:modified xsi:type="dcterms:W3CDTF">2012-07-28T22:31:49Z</dcterms:modified>
</cp:coreProperties>
</file>